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3"/>
  </p:notesMasterIdLst>
  <p:sldIdLst>
    <p:sldId id="256" r:id="rId2"/>
    <p:sldId id="287" r:id="rId3"/>
    <p:sldId id="266" r:id="rId4"/>
    <p:sldId id="267" r:id="rId5"/>
    <p:sldId id="268" r:id="rId6"/>
    <p:sldId id="269" r:id="rId7"/>
    <p:sldId id="270" r:id="rId8"/>
    <p:sldId id="271" r:id="rId9"/>
    <p:sldId id="273" r:id="rId10"/>
    <p:sldId id="272" r:id="rId11"/>
    <p:sldId id="284" r:id="rId12"/>
    <p:sldId id="257" r:id="rId13"/>
    <p:sldId id="258" r:id="rId14"/>
    <p:sldId id="278" r:id="rId15"/>
    <p:sldId id="279" r:id="rId16"/>
    <p:sldId id="285" r:id="rId17"/>
    <p:sldId id="280" r:id="rId18"/>
    <p:sldId id="286" r:id="rId19"/>
    <p:sldId id="274" r:id="rId20"/>
    <p:sldId id="260" r:id="rId21"/>
    <p:sldId id="261" r:id="rId22"/>
    <p:sldId id="275" r:id="rId23"/>
    <p:sldId id="262" r:id="rId24"/>
    <p:sldId id="276" r:id="rId25"/>
    <p:sldId id="263" r:id="rId26"/>
    <p:sldId id="277" r:id="rId27"/>
    <p:sldId id="264" r:id="rId28"/>
    <p:sldId id="281" r:id="rId29"/>
    <p:sldId id="259" r:id="rId30"/>
    <p:sldId id="283" r:id="rId31"/>
    <p:sldId id="265" r:id="rId32"/>
  </p:sldIdLst>
  <p:sldSz cx="14630400" cy="8229600"/>
  <p:notesSz cx="8229600" cy="14630400"/>
  <p:embeddedFontLst>
    <p:embeddedFont>
      <p:font typeface="Edwardian Script ITC" panose="030303020407070D0804" pitchFamily="66" charset="0"/>
      <p:regular r:id="rId34"/>
    </p:embeddedFont>
    <p:embeddedFont>
      <p:font typeface="Lora" pitchFamily="2" charset="0"/>
      <p:regular r:id="rId35"/>
    </p:embeddedFont>
    <p:embeddedFont>
      <p:font typeface="Source Sans 3"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6" d="100"/>
          <a:sy n="96" d="100"/>
        </p:scale>
        <p:origin x="3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300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B97D9-546F-1D16-4969-DC78A2EDEC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DA767-C6D4-1A28-6F9C-FBAFB4F89F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2FFDD-58F5-39AC-501A-15484CB144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C7D980-5A6B-686C-BD22-74C07796D0D5}"/>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858584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55F3D-3405-34EC-776B-9419647270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86124C-981A-FF04-9DDD-1FD62F7A9A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0796EA-B25E-1607-D60E-26EEB13A9D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D5FFCA-0B10-1729-DECA-70D34DF38C0C}"/>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617972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D7C27-69DC-70FF-581A-EE35D7585B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AF712A-1EA5-3195-8BE2-195C769A13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1F4211-90DD-C21D-99BD-DA5BC2EBAB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BC6DD9-197E-F724-4534-1FD4DAA6777D}"/>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953365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1F295-C16D-B851-D589-5D75701BF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46EEFC-8148-BC9C-9F3F-F26B75F173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3FDAD-2AB7-2E06-F1B4-1ED306683B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515F60-0192-DC11-8C40-D9FF7110EA0F}"/>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887135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FE185-4258-564D-D61C-3262EDFD14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3F3FAB-3089-9196-044F-D8B0E092E1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EA1659-E982-507E-5611-6B84E69401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2DC946-62EF-A84F-8EEF-60CE2E47DC4A}"/>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339153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34EA2-E480-1208-4083-D1E73C76AC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51D42-DA59-6D0D-EC9F-CAB990B495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25A6DB-B790-5838-985C-42C8573394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6AA47E-82B0-CCCD-11DE-7165F69CE183}"/>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494732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D999B-5A68-FA93-7EDB-F99063B8EF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230ECD-D7B8-6C33-7ABF-D1E35BBD4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F6CC4C-7FD6-40BA-37FA-5B43ED6A47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58A25B-5DC1-E143-FC40-87C08D6B076B}"/>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042165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A80BF-466D-6CF6-C28D-734E4D7682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A45A5B-8B99-1DC6-FEAA-DD17B0B507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59CF44-4F5D-E240-BC5E-23ABA71A53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9C948E-EB9E-118B-891B-40691CB72597}"/>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583635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6F0DF-3607-5E49-7B5A-CFF5AB87FE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FEC29-E430-15EF-E2D2-575F8D2F19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A089AD-6779-7EA5-B30D-AFE719E8E8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A99D99-4644-F5E6-7773-E825506A6B65}"/>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202940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4948C-6AFD-BE54-3AF9-D5792DCAED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F5D6A9-F53D-BDDC-B800-29AA11EC29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427A4A-8CED-3B67-0467-80AE7E22DB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3E2704-2B58-6C86-A61E-104B40124CA3}"/>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566720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CACBC-2470-5A36-0E4A-006C192317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16E2C8-491F-4BDF-A22E-424F4A46FB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3EDFF5-A0D3-150C-B6A3-A05D3CBD75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11F376-FD52-2D7A-30E4-9CDD24A54ED9}"/>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542418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54F13-7D51-F8C2-4C21-A32C747671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806C81-4160-20D8-8AFF-AC8C40F4CD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944D06-EB16-02FB-8248-6C1C786633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29935A-10BF-90DB-AEE0-8D440E581F54}"/>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551625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68CC9-BD3A-EAD0-70D8-3E5894619F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235C21-60EA-767C-350C-DD1CC44973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28A1FF-5EAE-4382-7736-7E96B0EFAB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BE5907-B85B-C013-D04E-1CF0A430476B}"/>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732861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24A8F-9BD2-A665-557E-6D83AC89B3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449E7-63B9-1F58-BDC2-40107D5E3A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FBCF04-EA65-42B9-01B1-5CBA06040B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890307-20E8-A84B-4FE4-4D5010BFD528}"/>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416309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08848-1FEC-F384-8282-FED09A2828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77DC5D-30C7-1C1B-EAA3-D5AC63F3EF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294378-3BCB-668F-C463-24AAB4D438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C91BE4-E660-1D5A-C6E2-370C60B25BE6}"/>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331689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5AB40-7AFB-F199-35A7-86F0592DF2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65437D-B1E0-B3AC-67BA-576136914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724AB6-1540-B9D8-A732-65C04FD992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78D7A1-A2DF-74A4-792E-2F0A06830934}"/>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570690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5882D-F927-9D8C-B297-AFD64B291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E20FC3-1FD2-A491-A38F-3E32A9287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4FAA1B-1124-73C2-2F4A-4621BAB070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FEBEDE-FCE1-E9A8-B060-BDA257BC487C}"/>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906299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A5C6F-0F5A-F99B-4049-712B971850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802BB-F4E0-5949-FEF6-059251FC18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920C7A-D970-DF41-F6A3-3715ACDC88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65D1D6-CD5B-3AAB-5430-7A1B9DBBF3EC}"/>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719768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735954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75508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132579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363748"/>
            <a:ext cx="7468553" cy="1847731"/>
          </a:xfrm>
          <a:prstGeom prst="rect">
            <a:avLst/>
          </a:prstGeom>
          <a:noFill/>
          <a:ln/>
        </p:spPr>
        <p:txBody>
          <a:bodyPr wrap="square" lIns="0" tIns="0" rIns="0" bIns="0" rtlCol="0" anchor="t"/>
          <a:lstStyle/>
          <a:p>
            <a:pPr marL="0" indent="0" algn="l">
              <a:lnSpc>
                <a:spcPts val="4850"/>
              </a:lnSpc>
              <a:buNone/>
            </a:pPr>
            <a:r>
              <a:rPr lang="en-US" sz="3850" dirty="0">
                <a:solidFill>
                  <a:srgbClr val="F98AC7"/>
                </a:solidFill>
                <a:latin typeface="Lora" pitchFamily="34" charset="0"/>
                <a:ea typeface="Lora" pitchFamily="34" charset="-122"/>
                <a:cs typeface="Lora" pitchFamily="34" charset="-120"/>
              </a:rPr>
              <a:t>Adventure Works: Driving Growth with Data-Driven Insights</a:t>
            </a:r>
            <a:endParaRPr lang="en-US" sz="3850" dirty="0"/>
          </a:p>
        </p:txBody>
      </p:sp>
      <p:sp>
        <p:nvSpPr>
          <p:cNvPr id="4" name="Text 1"/>
          <p:cNvSpPr/>
          <p:nvPr/>
        </p:nvSpPr>
        <p:spPr>
          <a:xfrm>
            <a:off x="6324124" y="4525566"/>
            <a:ext cx="7468553" cy="1340168"/>
          </a:xfrm>
          <a:prstGeom prst="rect">
            <a:avLst/>
          </a:prstGeom>
          <a:noFill/>
          <a:ln/>
        </p:spPr>
        <p:txBody>
          <a:bodyPr wrap="square" lIns="0" tIns="0" rIns="0" bIns="0" rtlCol="0" anchor="t"/>
          <a:lstStyle/>
          <a:p>
            <a:pPr marL="0" indent="0" algn="l">
              <a:lnSpc>
                <a:spcPts val="2600"/>
              </a:lnSpc>
              <a:buNone/>
            </a:pPr>
            <a:r>
              <a:rPr lang="en-US" sz="1600" dirty="0">
                <a:solidFill>
                  <a:srgbClr val="D6E5EF"/>
                </a:solidFill>
                <a:latin typeface="Source Sans 3" pitchFamily="34" charset="0"/>
                <a:ea typeface="Source Sans 3" pitchFamily="34" charset="-122"/>
                <a:cs typeface="Source Sans 3" pitchFamily="34" charset="-120"/>
              </a:rPr>
              <a:t>This presentation provides an executive and analyst-level overview of Adventure Works' performance, leveraging detailed Power BI dashboard analysis. We will explore key revenue drivers, customer behavior, product performance, and regional contributions to inform strategic decisions.</a:t>
            </a:r>
            <a:endParaRPr lang="en-US" sz="1600" dirty="0"/>
          </a:p>
        </p:txBody>
      </p:sp>
      <p:sp>
        <p:nvSpPr>
          <p:cNvPr id="5" name="Text 1">
            <a:extLst>
              <a:ext uri="{FF2B5EF4-FFF2-40B4-BE49-F238E27FC236}">
                <a16:creationId xmlns:a16="http://schemas.microsoft.com/office/drawing/2014/main" id="{3FEDB224-CF4A-AC7D-8E63-88CB6DB07BF3}"/>
              </a:ext>
            </a:extLst>
          </p:cNvPr>
          <p:cNvSpPr/>
          <p:nvPr/>
        </p:nvSpPr>
        <p:spPr>
          <a:xfrm>
            <a:off x="9591261" y="7252201"/>
            <a:ext cx="4810540" cy="490382"/>
          </a:xfrm>
          <a:prstGeom prst="rect">
            <a:avLst/>
          </a:prstGeom>
          <a:noFill/>
          <a:ln/>
        </p:spPr>
        <p:txBody>
          <a:bodyPr wrap="square" lIns="0" tIns="0" rIns="0" bIns="0" rtlCol="0" anchor="t"/>
          <a:lstStyle/>
          <a:p>
            <a:pPr marL="0" indent="0" algn="l">
              <a:lnSpc>
                <a:spcPts val="2600"/>
              </a:lnSpc>
              <a:buNone/>
            </a:pPr>
            <a:r>
              <a:rPr lang="en-US" sz="5400" dirty="0">
                <a:solidFill>
                  <a:schemeClr val="bg1"/>
                </a:solidFill>
                <a:latin typeface="Edwardian Script ITC" panose="030303020407070D0804" pitchFamily="66" charset="0"/>
              </a:rPr>
              <a:t>-Dhiman Chakraborty</a:t>
            </a:r>
          </a:p>
        </p:txBody>
      </p:sp>
      <p:pic>
        <p:nvPicPr>
          <p:cNvPr id="7" name="Picture 6">
            <a:extLst>
              <a:ext uri="{FF2B5EF4-FFF2-40B4-BE49-F238E27FC236}">
                <a16:creationId xmlns:a16="http://schemas.microsoft.com/office/drawing/2014/main" id="{2E36C93E-62E3-D5C5-2CB3-CDCCF682A8E9}"/>
              </a:ext>
            </a:extLst>
          </p:cNvPr>
          <p:cNvPicPr>
            <a:picLocks noChangeAspect="1"/>
          </p:cNvPicPr>
          <p:nvPr/>
        </p:nvPicPr>
        <p:blipFill>
          <a:blip r:embed="rId4"/>
          <a:stretch>
            <a:fillRect/>
          </a:stretch>
        </p:blipFill>
        <p:spPr>
          <a:xfrm>
            <a:off x="2743200" y="1262270"/>
            <a:ext cx="2703806" cy="10038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BB200-ECD8-35C5-4FDC-94A68DE78DF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73B7A97-530D-A6B3-4837-CB1AC303B35B}"/>
              </a:ext>
            </a:extLst>
          </p:cNvPr>
          <p:cNvSpPr/>
          <p:nvPr/>
        </p:nvSpPr>
        <p:spPr>
          <a:xfrm>
            <a:off x="837724" y="292604"/>
            <a:ext cx="9571911" cy="615910"/>
          </a:xfrm>
          <a:prstGeom prst="rect">
            <a:avLst/>
          </a:prstGeom>
          <a:noFill/>
          <a:ln/>
        </p:spPr>
        <p:txBody>
          <a:bodyPr wrap="none" lIns="0" tIns="0" rIns="0" bIns="0" rtlCol="0" anchor="t"/>
          <a:lstStyle/>
          <a:p>
            <a:pPr marL="0" indent="0" algn="l">
              <a:lnSpc>
                <a:spcPts val="4850"/>
              </a:lnSpc>
              <a:buNone/>
            </a:pPr>
            <a:r>
              <a:rPr lang="en-US" sz="3850" dirty="0">
                <a:solidFill>
                  <a:srgbClr val="F98AC7"/>
                </a:solidFill>
                <a:latin typeface="Lora" pitchFamily="34" charset="0"/>
                <a:ea typeface="Lora" pitchFamily="34" charset="-122"/>
                <a:cs typeface="Lora" pitchFamily="34" charset="-120"/>
              </a:rPr>
              <a:t>Dashboard: Overview</a:t>
            </a:r>
            <a:endParaRPr lang="en-US" sz="3850" dirty="0"/>
          </a:p>
        </p:txBody>
      </p:sp>
      <p:pic>
        <p:nvPicPr>
          <p:cNvPr id="4" name="Picture 3">
            <a:extLst>
              <a:ext uri="{FF2B5EF4-FFF2-40B4-BE49-F238E27FC236}">
                <a16:creationId xmlns:a16="http://schemas.microsoft.com/office/drawing/2014/main" id="{4DF3CCB1-EF3B-3287-B4B0-9878F3439315}"/>
              </a:ext>
            </a:extLst>
          </p:cNvPr>
          <p:cNvPicPr>
            <a:picLocks noChangeAspect="1"/>
          </p:cNvPicPr>
          <p:nvPr/>
        </p:nvPicPr>
        <p:blipFill>
          <a:blip r:embed="rId3"/>
          <a:stretch>
            <a:fillRect/>
          </a:stretch>
        </p:blipFill>
        <p:spPr>
          <a:xfrm>
            <a:off x="2099" y="1013790"/>
            <a:ext cx="14626201" cy="7215809"/>
          </a:xfrm>
          <a:prstGeom prst="rect">
            <a:avLst/>
          </a:prstGeom>
        </p:spPr>
      </p:pic>
    </p:spTree>
    <p:extLst>
      <p:ext uri="{BB962C8B-B14F-4D97-AF65-F5344CB8AC3E}">
        <p14:creationId xmlns:p14="http://schemas.microsoft.com/office/powerpoint/2010/main" val="4287639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85962" y="378738"/>
            <a:ext cx="4785955" cy="308015"/>
          </a:xfrm>
          <a:prstGeom prst="rect">
            <a:avLst/>
          </a:prstGeom>
          <a:noFill/>
          <a:ln/>
        </p:spPr>
        <p:txBody>
          <a:bodyPr wrap="none" lIns="0" tIns="0" rIns="0" bIns="0" rtlCol="0" anchor="t"/>
          <a:lstStyle/>
          <a:p>
            <a:pPr marL="0" indent="0" algn="ctr">
              <a:lnSpc>
                <a:spcPts val="2400"/>
              </a:lnSpc>
              <a:buNone/>
            </a:pPr>
            <a:r>
              <a:rPr lang="en-US" sz="4800" dirty="0">
                <a:solidFill>
                  <a:srgbClr val="F98AC7"/>
                </a:solidFill>
                <a:latin typeface="Lora" pitchFamily="34" charset="0"/>
                <a:ea typeface="Lora" pitchFamily="34" charset="-122"/>
                <a:cs typeface="Lora" pitchFamily="34" charset="-120"/>
              </a:rPr>
              <a:t>Dashboard Overview: Executive Summary</a:t>
            </a:r>
            <a:endParaRPr lang="en-US" sz="4800" dirty="0"/>
          </a:p>
        </p:txBody>
      </p:sp>
      <p:sp>
        <p:nvSpPr>
          <p:cNvPr id="3" name="Text 1"/>
          <p:cNvSpPr/>
          <p:nvPr/>
        </p:nvSpPr>
        <p:spPr>
          <a:xfrm>
            <a:off x="3032754" y="811734"/>
            <a:ext cx="7772757" cy="125730"/>
          </a:xfrm>
          <a:prstGeom prst="rect">
            <a:avLst/>
          </a:prstGeom>
          <a:noFill/>
          <a:ln/>
        </p:spPr>
        <p:txBody>
          <a:bodyPr wrap="none" lIns="0" tIns="0" rIns="0" bIns="0" rtlCol="0" anchor="t"/>
          <a:lstStyle/>
          <a:p>
            <a:pPr marL="0" indent="0" algn="ctr">
              <a:lnSpc>
                <a:spcPts val="950"/>
              </a:lnSpc>
              <a:buNone/>
            </a:pPr>
            <a:r>
              <a:rPr lang="en-US" sz="1600" dirty="0">
                <a:solidFill>
                  <a:srgbClr val="D6E5EF"/>
                </a:solidFill>
                <a:latin typeface="Source Sans 3" pitchFamily="34" charset="0"/>
                <a:ea typeface="Source Sans 3" pitchFamily="34" charset="-122"/>
                <a:cs typeface="Source Sans 3" pitchFamily="34" charset="-120"/>
              </a:rPr>
              <a:t>A high-level snapshot of overall business performance, highlighting key financial metrics, operational efficiency, and market insights to drive strategic decisions.</a:t>
            </a:r>
            <a:endParaRPr lang="en-US" sz="1600" dirty="0"/>
          </a:p>
        </p:txBody>
      </p:sp>
      <p:sp>
        <p:nvSpPr>
          <p:cNvPr id="4" name="Text 2"/>
          <p:cNvSpPr/>
          <p:nvPr/>
        </p:nvSpPr>
        <p:spPr>
          <a:xfrm>
            <a:off x="1083127" y="2179949"/>
            <a:ext cx="1894165" cy="345519"/>
          </a:xfrm>
          <a:prstGeom prst="rect">
            <a:avLst/>
          </a:prstGeom>
          <a:noFill/>
          <a:ln/>
        </p:spPr>
        <p:txBody>
          <a:bodyPr wrap="none" lIns="0" tIns="0" rIns="0" bIns="0" rtlCol="0" anchor="t"/>
          <a:lstStyle/>
          <a:p>
            <a:pPr marL="0" indent="0" algn="ctr">
              <a:lnSpc>
                <a:spcPts val="2700"/>
              </a:lnSpc>
              <a:buNone/>
            </a:pPr>
            <a:r>
              <a:rPr lang="en-US" sz="6000" dirty="0">
                <a:solidFill>
                  <a:srgbClr val="D6E5EF"/>
                </a:solidFill>
                <a:latin typeface="Lora" pitchFamily="34" charset="0"/>
                <a:ea typeface="Lora" pitchFamily="34" charset="-122"/>
                <a:cs typeface="Lora" pitchFamily="34" charset="-120"/>
              </a:rPr>
              <a:t>$24.91M</a:t>
            </a:r>
            <a:endParaRPr lang="en-US" sz="6000" dirty="0"/>
          </a:p>
        </p:txBody>
      </p:sp>
      <p:sp>
        <p:nvSpPr>
          <p:cNvPr id="5" name="Text 3"/>
          <p:cNvSpPr/>
          <p:nvPr/>
        </p:nvSpPr>
        <p:spPr>
          <a:xfrm>
            <a:off x="1414121" y="2649949"/>
            <a:ext cx="1232059" cy="153948"/>
          </a:xfrm>
          <a:prstGeom prst="rect">
            <a:avLst/>
          </a:prstGeom>
          <a:noFill/>
          <a:ln/>
        </p:spPr>
        <p:txBody>
          <a:bodyPr wrap="none" lIns="0" tIns="0" rIns="0" bIns="0" rtlCol="0" anchor="t"/>
          <a:lstStyle/>
          <a:p>
            <a:pPr marL="0" indent="0" algn="ctr">
              <a:lnSpc>
                <a:spcPts val="1200"/>
              </a:lnSpc>
              <a:buNone/>
            </a:pPr>
            <a:r>
              <a:rPr lang="en-US" sz="2000" dirty="0">
                <a:solidFill>
                  <a:srgbClr val="D6E5EF"/>
                </a:solidFill>
                <a:latin typeface="Lora" pitchFamily="34" charset="0"/>
                <a:ea typeface="Lora" pitchFamily="34" charset="-122"/>
                <a:cs typeface="Lora" pitchFamily="34" charset="-120"/>
              </a:rPr>
              <a:t>Total Revenue</a:t>
            </a:r>
            <a:endParaRPr lang="en-US" sz="2000" dirty="0"/>
          </a:p>
        </p:txBody>
      </p:sp>
      <p:sp>
        <p:nvSpPr>
          <p:cNvPr id="6" name="Text 4"/>
          <p:cNvSpPr/>
          <p:nvPr/>
        </p:nvSpPr>
        <p:spPr>
          <a:xfrm>
            <a:off x="377687" y="2904783"/>
            <a:ext cx="3488635" cy="251460"/>
          </a:xfrm>
          <a:prstGeom prst="rect">
            <a:avLst/>
          </a:prstGeom>
          <a:noFill/>
          <a:ln/>
        </p:spPr>
        <p:txBody>
          <a:bodyPr wrap="square" lIns="0" tIns="0" rIns="0" bIns="0" rtlCol="0" anchor="t"/>
          <a:lstStyle/>
          <a:p>
            <a:pPr marL="0" indent="0" algn="ctr">
              <a:lnSpc>
                <a:spcPts val="950"/>
              </a:lnSpc>
              <a:buNone/>
            </a:pPr>
            <a:r>
              <a:rPr lang="en-US" sz="1200" dirty="0">
                <a:solidFill>
                  <a:srgbClr val="D6E5EF"/>
                </a:solidFill>
                <a:latin typeface="Source Sans 3" pitchFamily="34" charset="0"/>
                <a:ea typeface="Source Sans 3" pitchFamily="34" charset="-122"/>
                <a:cs typeface="Source Sans 3" pitchFamily="34" charset="-120"/>
              </a:rPr>
              <a:t>Strong top-line performance across</a:t>
            </a:r>
          </a:p>
          <a:p>
            <a:pPr marL="0" indent="0" algn="ctr">
              <a:lnSpc>
                <a:spcPts val="950"/>
              </a:lnSpc>
              <a:buNone/>
            </a:pPr>
            <a:r>
              <a:rPr lang="en-US" sz="1200" dirty="0">
                <a:solidFill>
                  <a:srgbClr val="D6E5EF"/>
                </a:solidFill>
                <a:latin typeface="Source Sans 3" pitchFamily="34" charset="0"/>
                <a:ea typeface="Source Sans 3" pitchFamily="34" charset="-122"/>
                <a:cs typeface="Source Sans 3" pitchFamily="34" charset="-120"/>
              </a:rPr>
              <a:t>all product lines.</a:t>
            </a:r>
            <a:endParaRPr lang="en-US" sz="1200" dirty="0"/>
          </a:p>
        </p:txBody>
      </p:sp>
      <p:sp>
        <p:nvSpPr>
          <p:cNvPr id="7" name="Text 5"/>
          <p:cNvSpPr/>
          <p:nvPr/>
        </p:nvSpPr>
        <p:spPr>
          <a:xfrm>
            <a:off x="4772263" y="2215528"/>
            <a:ext cx="1894165" cy="345519"/>
          </a:xfrm>
          <a:prstGeom prst="rect">
            <a:avLst/>
          </a:prstGeom>
          <a:noFill/>
          <a:ln/>
        </p:spPr>
        <p:txBody>
          <a:bodyPr wrap="none" lIns="0" tIns="0" rIns="0" bIns="0" rtlCol="0" anchor="t"/>
          <a:lstStyle/>
          <a:p>
            <a:pPr marL="0" indent="0" algn="ctr">
              <a:lnSpc>
                <a:spcPts val="2700"/>
              </a:lnSpc>
              <a:buNone/>
            </a:pPr>
            <a:r>
              <a:rPr lang="en-US" sz="6000" dirty="0">
                <a:solidFill>
                  <a:srgbClr val="D6E5EF"/>
                </a:solidFill>
                <a:latin typeface="Lora" pitchFamily="34" charset="0"/>
                <a:ea typeface="Lora" pitchFamily="34" charset="-122"/>
                <a:cs typeface="Lora" pitchFamily="34" charset="-120"/>
              </a:rPr>
              <a:t>$10.46M</a:t>
            </a:r>
            <a:endParaRPr lang="en-US" sz="6000" dirty="0"/>
          </a:p>
        </p:txBody>
      </p:sp>
      <p:sp>
        <p:nvSpPr>
          <p:cNvPr id="8" name="Text 6"/>
          <p:cNvSpPr/>
          <p:nvPr/>
        </p:nvSpPr>
        <p:spPr>
          <a:xfrm>
            <a:off x="5103256" y="2652487"/>
            <a:ext cx="1232059" cy="153948"/>
          </a:xfrm>
          <a:prstGeom prst="rect">
            <a:avLst/>
          </a:prstGeom>
          <a:noFill/>
          <a:ln/>
        </p:spPr>
        <p:txBody>
          <a:bodyPr wrap="none" lIns="0" tIns="0" rIns="0" bIns="0" rtlCol="0" anchor="t"/>
          <a:lstStyle/>
          <a:p>
            <a:pPr marL="0" indent="0" algn="ctr">
              <a:lnSpc>
                <a:spcPts val="1200"/>
              </a:lnSpc>
              <a:buNone/>
            </a:pPr>
            <a:r>
              <a:rPr lang="en-US" sz="2000" dirty="0">
                <a:solidFill>
                  <a:srgbClr val="D6E5EF"/>
                </a:solidFill>
                <a:latin typeface="Lora" pitchFamily="34" charset="0"/>
                <a:ea typeface="Lora" pitchFamily="34" charset="-122"/>
                <a:cs typeface="Lora" pitchFamily="34" charset="-120"/>
              </a:rPr>
              <a:t>Total Profit</a:t>
            </a:r>
            <a:endParaRPr lang="en-US" sz="2000" dirty="0"/>
          </a:p>
        </p:txBody>
      </p:sp>
      <p:sp>
        <p:nvSpPr>
          <p:cNvPr id="9" name="Text 7"/>
          <p:cNvSpPr/>
          <p:nvPr/>
        </p:nvSpPr>
        <p:spPr>
          <a:xfrm>
            <a:off x="3866322" y="2877504"/>
            <a:ext cx="4075043" cy="251460"/>
          </a:xfrm>
          <a:prstGeom prst="rect">
            <a:avLst/>
          </a:prstGeom>
          <a:noFill/>
          <a:ln/>
        </p:spPr>
        <p:txBody>
          <a:bodyPr wrap="square" lIns="0" tIns="0" rIns="0" bIns="0" rtlCol="0" anchor="t"/>
          <a:lstStyle/>
          <a:p>
            <a:pPr marL="0" indent="0" algn="ctr">
              <a:lnSpc>
                <a:spcPts val="950"/>
              </a:lnSpc>
              <a:buNone/>
            </a:pPr>
            <a:r>
              <a:rPr lang="en-US" sz="1200" dirty="0">
                <a:solidFill>
                  <a:srgbClr val="D6E5EF"/>
                </a:solidFill>
                <a:latin typeface="Source Sans 3" pitchFamily="34" charset="0"/>
                <a:ea typeface="Source Sans 3" pitchFamily="34" charset="-122"/>
                <a:cs typeface="Source Sans 3" pitchFamily="34" charset="-120"/>
              </a:rPr>
              <a:t>Achieving a healthy ~42% profit</a:t>
            </a:r>
          </a:p>
          <a:p>
            <a:pPr marL="0" indent="0" algn="ctr">
              <a:lnSpc>
                <a:spcPts val="950"/>
              </a:lnSpc>
              <a:buNone/>
            </a:pPr>
            <a:r>
              <a:rPr lang="en-US" sz="1200" dirty="0">
                <a:solidFill>
                  <a:srgbClr val="D6E5EF"/>
                </a:solidFill>
                <a:latin typeface="Source Sans 3" pitchFamily="34" charset="0"/>
                <a:ea typeface="Source Sans 3" pitchFamily="34" charset="-122"/>
                <a:cs typeface="Source Sans 3" pitchFamily="34" charset="-120"/>
              </a:rPr>
              <a:t>margin, indicating efficient operations.</a:t>
            </a:r>
            <a:endParaRPr lang="en-US" sz="1200" dirty="0"/>
          </a:p>
        </p:txBody>
      </p:sp>
      <p:sp>
        <p:nvSpPr>
          <p:cNvPr id="10" name="Text 8"/>
          <p:cNvSpPr/>
          <p:nvPr/>
        </p:nvSpPr>
        <p:spPr>
          <a:xfrm>
            <a:off x="8577567" y="2148636"/>
            <a:ext cx="1894165" cy="345519"/>
          </a:xfrm>
          <a:prstGeom prst="rect">
            <a:avLst/>
          </a:prstGeom>
          <a:noFill/>
          <a:ln/>
        </p:spPr>
        <p:txBody>
          <a:bodyPr wrap="none" lIns="0" tIns="0" rIns="0" bIns="0" rtlCol="0" anchor="t"/>
          <a:lstStyle/>
          <a:p>
            <a:pPr marL="0" indent="0" algn="ctr">
              <a:lnSpc>
                <a:spcPts val="2700"/>
              </a:lnSpc>
              <a:buNone/>
            </a:pPr>
            <a:r>
              <a:rPr lang="en-US" sz="6000" dirty="0">
                <a:solidFill>
                  <a:srgbClr val="D6E5EF"/>
                </a:solidFill>
                <a:latin typeface="Lora" pitchFamily="34" charset="0"/>
                <a:ea typeface="Lora" pitchFamily="34" charset="-122"/>
                <a:cs typeface="Lora" pitchFamily="34" charset="-120"/>
              </a:rPr>
              <a:t>$14.46M</a:t>
            </a:r>
            <a:endParaRPr lang="en-US" sz="6000" dirty="0"/>
          </a:p>
        </p:txBody>
      </p:sp>
      <p:sp>
        <p:nvSpPr>
          <p:cNvPr id="11" name="Text 9"/>
          <p:cNvSpPr/>
          <p:nvPr/>
        </p:nvSpPr>
        <p:spPr>
          <a:xfrm>
            <a:off x="8792393" y="2616908"/>
            <a:ext cx="1232059" cy="153948"/>
          </a:xfrm>
          <a:prstGeom prst="rect">
            <a:avLst/>
          </a:prstGeom>
          <a:noFill/>
          <a:ln/>
        </p:spPr>
        <p:txBody>
          <a:bodyPr wrap="none" lIns="0" tIns="0" rIns="0" bIns="0" rtlCol="0" anchor="t"/>
          <a:lstStyle/>
          <a:p>
            <a:pPr marL="0" indent="0" algn="ctr">
              <a:lnSpc>
                <a:spcPts val="1200"/>
              </a:lnSpc>
              <a:buNone/>
            </a:pPr>
            <a:r>
              <a:rPr lang="en-US" sz="2000" dirty="0">
                <a:solidFill>
                  <a:srgbClr val="D6E5EF"/>
                </a:solidFill>
                <a:latin typeface="Lora" pitchFamily="34" charset="0"/>
                <a:ea typeface="Lora" pitchFamily="34" charset="-122"/>
                <a:cs typeface="Lora" pitchFamily="34" charset="-120"/>
              </a:rPr>
              <a:t>Total COGS</a:t>
            </a:r>
            <a:endParaRPr lang="en-US" sz="2000" dirty="0"/>
          </a:p>
        </p:txBody>
      </p:sp>
      <p:sp>
        <p:nvSpPr>
          <p:cNvPr id="12" name="Text 10"/>
          <p:cNvSpPr/>
          <p:nvPr/>
        </p:nvSpPr>
        <p:spPr>
          <a:xfrm>
            <a:off x="7847782" y="2841925"/>
            <a:ext cx="3353737" cy="251460"/>
          </a:xfrm>
          <a:prstGeom prst="rect">
            <a:avLst/>
          </a:prstGeom>
          <a:noFill/>
          <a:ln/>
        </p:spPr>
        <p:txBody>
          <a:bodyPr wrap="square" lIns="0" tIns="0" rIns="0" bIns="0" rtlCol="0" anchor="t"/>
          <a:lstStyle/>
          <a:p>
            <a:pPr marL="0" indent="0" algn="ctr">
              <a:lnSpc>
                <a:spcPts val="950"/>
              </a:lnSpc>
              <a:buNone/>
            </a:pPr>
            <a:r>
              <a:rPr lang="en-US" sz="1200" dirty="0">
                <a:solidFill>
                  <a:srgbClr val="D6E5EF"/>
                </a:solidFill>
                <a:latin typeface="Source Sans 3" pitchFamily="34" charset="0"/>
                <a:ea typeface="Source Sans 3" pitchFamily="34" charset="-122"/>
                <a:cs typeface="Source Sans 3" pitchFamily="34" charset="-120"/>
              </a:rPr>
              <a:t>Cost of Goods Sold managed</a:t>
            </a:r>
          </a:p>
          <a:p>
            <a:pPr marL="0" indent="0" algn="ctr">
              <a:lnSpc>
                <a:spcPts val="950"/>
              </a:lnSpc>
              <a:buNone/>
            </a:pPr>
            <a:r>
              <a:rPr lang="en-US" sz="1200" dirty="0">
                <a:solidFill>
                  <a:srgbClr val="D6E5EF"/>
                </a:solidFill>
                <a:latin typeface="Source Sans 3" pitchFamily="34" charset="0"/>
                <a:ea typeface="Source Sans 3" pitchFamily="34" charset="-122"/>
                <a:cs typeface="Source Sans 3" pitchFamily="34" charset="-120"/>
              </a:rPr>
              <a:t>effectively relative to revenue.</a:t>
            </a:r>
            <a:endParaRPr lang="en-US" sz="1200" dirty="0"/>
          </a:p>
        </p:txBody>
      </p:sp>
      <p:sp>
        <p:nvSpPr>
          <p:cNvPr id="13" name="Text 11"/>
          <p:cNvSpPr/>
          <p:nvPr/>
        </p:nvSpPr>
        <p:spPr>
          <a:xfrm>
            <a:off x="11933336" y="2148636"/>
            <a:ext cx="1894165" cy="345519"/>
          </a:xfrm>
          <a:prstGeom prst="rect">
            <a:avLst/>
          </a:prstGeom>
          <a:noFill/>
          <a:ln/>
        </p:spPr>
        <p:txBody>
          <a:bodyPr wrap="none" lIns="0" tIns="0" rIns="0" bIns="0" rtlCol="0" anchor="t"/>
          <a:lstStyle/>
          <a:p>
            <a:pPr marL="0" indent="0" algn="ctr">
              <a:lnSpc>
                <a:spcPts val="2700"/>
              </a:lnSpc>
              <a:buNone/>
            </a:pPr>
            <a:r>
              <a:rPr lang="en-US" sz="6000" dirty="0">
                <a:solidFill>
                  <a:srgbClr val="D6E5EF"/>
                </a:solidFill>
                <a:latin typeface="Lora" pitchFamily="34" charset="0"/>
                <a:ea typeface="Lora" pitchFamily="34" charset="-122"/>
                <a:cs typeface="Lora" pitchFamily="34" charset="-120"/>
              </a:rPr>
              <a:t>56,046</a:t>
            </a:r>
            <a:endParaRPr lang="en-US" sz="6000" dirty="0"/>
          </a:p>
        </p:txBody>
      </p:sp>
      <p:sp>
        <p:nvSpPr>
          <p:cNvPr id="14" name="Text 12"/>
          <p:cNvSpPr/>
          <p:nvPr/>
        </p:nvSpPr>
        <p:spPr>
          <a:xfrm>
            <a:off x="12264330" y="2585595"/>
            <a:ext cx="1232059" cy="153948"/>
          </a:xfrm>
          <a:prstGeom prst="rect">
            <a:avLst/>
          </a:prstGeom>
          <a:noFill/>
          <a:ln/>
        </p:spPr>
        <p:txBody>
          <a:bodyPr wrap="none" lIns="0" tIns="0" rIns="0" bIns="0" rtlCol="0" anchor="t"/>
          <a:lstStyle/>
          <a:p>
            <a:pPr marL="0" indent="0" algn="ctr">
              <a:lnSpc>
                <a:spcPts val="1200"/>
              </a:lnSpc>
              <a:buNone/>
            </a:pPr>
            <a:r>
              <a:rPr lang="en-US" sz="2000" dirty="0">
                <a:solidFill>
                  <a:srgbClr val="D6E5EF"/>
                </a:solidFill>
                <a:latin typeface="Lora" pitchFamily="34" charset="0"/>
                <a:ea typeface="Lora" pitchFamily="34" charset="-122"/>
                <a:cs typeface="Lora" pitchFamily="34" charset="-120"/>
              </a:rPr>
              <a:t>Total Orders</a:t>
            </a:r>
            <a:endParaRPr lang="en-US" sz="2000" dirty="0"/>
          </a:p>
        </p:txBody>
      </p:sp>
      <p:sp>
        <p:nvSpPr>
          <p:cNvPr id="15" name="Text 13"/>
          <p:cNvSpPr/>
          <p:nvPr/>
        </p:nvSpPr>
        <p:spPr>
          <a:xfrm>
            <a:off x="11370484" y="2820551"/>
            <a:ext cx="3061133" cy="251460"/>
          </a:xfrm>
          <a:prstGeom prst="rect">
            <a:avLst/>
          </a:prstGeom>
          <a:noFill/>
          <a:ln/>
        </p:spPr>
        <p:txBody>
          <a:bodyPr wrap="square" lIns="0" tIns="0" rIns="0" bIns="0" rtlCol="0" anchor="t"/>
          <a:lstStyle/>
          <a:p>
            <a:pPr marL="0" indent="0" algn="ctr">
              <a:lnSpc>
                <a:spcPts val="950"/>
              </a:lnSpc>
              <a:buNone/>
            </a:pPr>
            <a:r>
              <a:rPr lang="en-US" sz="1200" dirty="0">
                <a:solidFill>
                  <a:srgbClr val="D6E5EF"/>
                </a:solidFill>
                <a:latin typeface="Source Sans 3" pitchFamily="34" charset="0"/>
                <a:ea typeface="Source Sans 3" pitchFamily="34" charset="-122"/>
                <a:cs typeface="Source Sans 3" pitchFamily="34" charset="-120"/>
              </a:rPr>
              <a:t>Consistent order volume</a:t>
            </a:r>
          </a:p>
          <a:p>
            <a:pPr marL="0" indent="0" algn="ctr">
              <a:lnSpc>
                <a:spcPts val="950"/>
              </a:lnSpc>
              <a:buNone/>
            </a:pPr>
            <a:r>
              <a:rPr lang="en-US" sz="1200" dirty="0">
                <a:solidFill>
                  <a:srgbClr val="D6E5EF"/>
                </a:solidFill>
                <a:latin typeface="Source Sans 3" pitchFamily="34" charset="0"/>
                <a:ea typeface="Source Sans 3" pitchFamily="34" charset="-122"/>
                <a:cs typeface="Source Sans 3" pitchFamily="34" charset="-120"/>
              </a:rPr>
              <a:t>demonstrating strong customer demand.</a:t>
            </a:r>
            <a:endParaRPr lang="en-US" sz="1200" dirty="0"/>
          </a:p>
        </p:txBody>
      </p:sp>
      <p:sp>
        <p:nvSpPr>
          <p:cNvPr id="16" name="Text 14"/>
          <p:cNvSpPr/>
          <p:nvPr/>
        </p:nvSpPr>
        <p:spPr>
          <a:xfrm>
            <a:off x="3782636" y="4153370"/>
            <a:ext cx="1894165" cy="345519"/>
          </a:xfrm>
          <a:prstGeom prst="rect">
            <a:avLst/>
          </a:prstGeom>
          <a:noFill/>
          <a:ln/>
        </p:spPr>
        <p:txBody>
          <a:bodyPr wrap="none" lIns="0" tIns="0" rIns="0" bIns="0" rtlCol="0" anchor="t"/>
          <a:lstStyle/>
          <a:p>
            <a:pPr marL="0" indent="0" algn="ctr">
              <a:lnSpc>
                <a:spcPts val="2700"/>
              </a:lnSpc>
              <a:buNone/>
            </a:pPr>
            <a:r>
              <a:rPr lang="en-US" sz="6000" dirty="0">
                <a:solidFill>
                  <a:srgbClr val="D6E5EF"/>
                </a:solidFill>
                <a:latin typeface="Lora" pitchFamily="34" charset="0"/>
                <a:ea typeface="Lora" pitchFamily="34" charset="-122"/>
                <a:cs typeface="Lora" pitchFamily="34" charset="-120"/>
              </a:rPr>
              <a:t>18,148</a:t>
            </a:r>
            <a:endParaRPr lang="en-US" sz="6000" dirty="0"/>
          </a:p>
        </p:txBody>
      </p:sp>
      <p:sp>
        <p:nvSpPr>
          <p:cNvPr id="17" name="Text 15"/>
          <p:cNvSpPr/>
          <p:nvPr/>
        </p:nvSpPr>
        <p:spPr>
          <a:xfrm>
            <a:off x="4113629" y="4590329"/>
            <a:ext cx="1232059" cy="153948"/>
          </a:xfrm>
          <a:prstGeom prst="rect">
            <a:avLst/>
          </a:prstGeom>
          <a:noFill/>
          <a:ln/>
        </p:spPr>
        <p:txBody>
          <a:bodyPr wrap="none" lIns="0" tIns="0" rIns="0" bIns="0" rtlCol="0" anchor="t"/>
          <a:lstStyle/>
          <a:p>
            <a:pPr marL="0" indent="0" algn="ctr">
              <a:lnSpc>
                <a:spcPts val="1200"/>
              </a:lnSpc>
              <a:buNone/>
            </a:pPr>
            <a:r>
              <a:rPr lang="en-US" sz="2000" dirty="0">
                <a:solidFill>
                  <a:srgbClr val="D6E5EF"/>
                </a:solidFill>
                <a:latin typeface="Lora" pitchFamily="34" charset="0"/>
                <a:ea typeface="Lora" pitchFamily="34" charset="-122"/>
                <a:cs typeface="Lora" pitchFamily="34" charset="-120"/>
              </a:rPr>
              <a:t>Total Customers</a:t>
            </a:r>
            <a:endParaRPr lang="en-US" sz="2000" dirty="0"/>
          </a:p>
        </p:txBody>
      </p:sp>
      <p:sp>
        <p:nvSpPr>
          <p:cNvPr id="18" name="Text 16"/>
          <p:cNvSpPr/>
          <p:nvPr/>
        </p:nvSpPr>
        <p:spPr>
          <a:xfrm>
            <a:off x="2846680" y="4865041"/>
            <a:ext cx="3643530" cy="251460"/>
          </a:xfrm>
          <a:prstGeom prst="rect">
            <a:avLst/>
          </a:prstGeom>
          <a:noFill/>
          <a:ln/>
        </p:spPr>
        <p:txBody>
          <a:bodyPr wrap="square" lIns="0" tIns="0" rIns="0" bIns="0" rtlCol="0" anchor="t"/>
          <a:lstStyle/>
          <a:p>
            <a:pPr marL="0" indent="0" algn="ctr">
              <a:lnSpc>
                <a:spcPts val="950"/>
              </a:lnSpc>
              <a:buNone/>
            </a:pPr>
            <a:r>
              <a:rPr lang="en-US" sz="1200" dirty="0">
                <a:solidFill>
                  <a:srgbClr val="D6E5EF"/>
                </a:solidFill>
                <a:latin typeface="Source Sans 3" pitchFamily="34" charset="0"/>
                <a:ea typeface="Source Sans 3" pitchFamily="34" charset="-122"/>
                <a:cs typeface="Source Sans 3" pitchFamily="34" charset="-120"/>
              </a:rPr>
              <a:t>A growing customer base, indicating</a:t>
            </a:r>
          </a:p>
          <a:p>
            <a:pPr marL="0" indent="0" algn="ctr">
              <a:lnSpc>
                <a:spcPts val="950"/>
              </a:lnSpc>
              <a:buNone/>
            </a:pPr>
            <a:r>
              <a:rPr lang="en-US" sz="1200" dirty="0">
                <a:solidFill>
                  <a:srgbClr val="D6E5EF"/>
                </a:solidFill>
                <a:latin typeface="Source Sans 3" pitchFamily="34" charset="0"/>
                <a:ea typeface="Source Sans 3" pitchFamily="34" charset="-122"/>
                <a:cs typeface="Source Sans 3" pitchFamily="34" charset="-120"/>
              </a:rPr>
              <a:t>successful market penetration.</a:t>
            </a:r>
            <a:endParaRPr lang="en-US" sz="1200" dirty="0"/>
          </a:p>
        </p:txBody>
      </p:sp>
      <p:sp>
        <p:nvSpPr>
          <p:cNvPr id="19" name="Text 17"/>
          <p:cNvSpPr/>
          <p:nvPr/>
        </p:nvSpPr>
        <p:spPr>
          <a:xfrm>
            <a:off x="7390549" y="4153370"/>
            <a:ext cx="1894165" cy="345519"/>
          </a:xfrm>
          <a:prstGeom prst="rect">
            <a:avLst/>
          </a:prstGeom>
          <a:noFill/>
          <a:ln/>
        </p:spPr>
        <p:txBody>
          <a:bodyPr wrap="none" lIns="0" tIns="0" rIns="0" bIns="0" rtlCol="0" anchor="t"/>
          <a:lstStyle/>
          <a:p>
            <a:pPr marL="0" indent="0" algn="ctr">
              <a:lnSpc>
                <a:spcPts val="2700"/>
              </a:lnSpc>
              <a:buNone/>
            </a:pPr>
            <a:r>
              <a:rPr lang="en-US" sz="6000" dirty="0">
                <a:solidFill>
                  <a:srgbClr val="D6E5EF"/>
                </a:solidFill>
                <a:latin typeface="Lora" pitchFamily="34" charset="0"/>
                <a:ea typeface="Lora" pitchFamily="34" charset="-122"/>
                <a:cs typeface="Lora" pitchFamily="34" charset="-120"/>
              </a:rPr>
              <a:t>96.8%</a:t>
            </a:r>
            <a:endParaRPr lang="en-US" sz="6000" dirty="0"/>
          </a:p>
        </p:txBody>
      </p:sp>
      <p:sp>
        <p:nvSpPr>
          <p:cNvPr id="20" name="Text 18"/>
          <p:cNvSpPr/>
          <p:nvPr/>
        </p:nvSpPr>
        <p:spPr>
          <a:xfrm>
            <a:off x="7721601" y="4590329"/>
            <a:ext cx="1232059" cy="153948"/>
          </a:xfrm>
          <a:prstGeom prst="rect">
            <a:avLst/>
          </a:prstGeom>
          <a:noFill/>
          <a:ln/>
        </p:spPr>
        <p:txBody>
          <a:bodyPr wrap="none" lIns="0" tIns="0" rIns="0" bIns="0" rtlCol="0" anchor="t"/>
          <a:lstStyle/>
          <a:p>
            <a:pPr marL="0" indent="0" algn="ctr">
              <a:lnSpc>
                <a:spcPts val="1200"/>
              </a:lnSpc>
              <a:buNone/>
            </a:pPr>
            <a:r>
              <a:rPr lang="en-US" sz="2000" dirty="0">
                <a:solidFill>
                  <a:srgbClr val="D6E5EF"/>
                </a:solidFill>
                <a:latin typeface="Lora" pitchFamily="34" charset="0"/>
                <a:ea typeface="Lora" pitchFamily="34" charset="-122"/>
                <a:cs typeface="Lora" pitchFamily="34" charset="-120"/>
              </a:rPr>
              <a:t>Stock Clearance</a:t>
            </a:r>
            <a:endParaRPr lang="en-US" sz="2000" dirty="0"/>
          </a:p>
        </p:txBody>
      </p:sp>
      <p:sp>
        <p:nvSpPr>
          <p:cNvPr id="21" name="Text 19"/>
          <p:cNvSpPr/>
          <p:nvPr/>
        </p:nvSpPr>
        <p:spPr>
          <a:xfrm>
            <a:off x="6579704" y="4877190"/>
            <a:ext cx="3717235" cy="251460"/>
          </a:xfrm>
          <a:prstGeom prst="rect">
            <a:avLst/>
          </a:prstGeom>
          <a:noFill/>
          <a:ln/>
        </p:spPr>
        <p:txBody>
          <a:bodyPr wrap="square" lIns="0" tIns="0" rIns="0" bIns="0" rtlCol="0" anchor="t"/>
          <a:lstStyle/>
          <a:p>
            <a:pPr marL="0" indent="0" algn="ctr">
              <a:lnSpc>
                <a:spcPts val="950"/>
              </a:lnSpc>
              <a:buNone/>
            </a:pPr>
            <a:r>
              <a:rPr lang="en-US" sz="1200" dirty="0">
                <a:solidFill>
                  <a:srgbClr val="D6E5EF"/>
                </a:solidFill>
                <a:latin typeface="Source Sans 3" pitchFamily="34" charset="0"/>
                <a:ea typeface="Source Sans 3" pitchFamily="34" charset="-122"/>
                <a:cs typeface="Source Sans 3" pitchFamily="34" charset="-120"/>
              </a:rPr>
              <a:t>High efficiency in inventory</a:t>
            </a:r>
          </a:p>
          <a:p>
            <a:pPr marL="0" indent="0" algn="ctr">
              <a:lnSpc>
                <a:spcPts val="950"/>
              </a:lnSpc>
              <a:buNone/>
            </a:pPr>
            <a:r>
              <a:rPr lang="en-US" sz="1200" dirty="0">
                <a:solidFill>
                  <a:srgbClr val="D6E5EF"/>
                </a:solidFill>
                <a:latin typeface="Source Sans 3" pitchFamily="34" charset="0"/>
                <a:ea typeface="Source Sans 3" pitchFamily="34" charset="-122"/>
                <a:cs typeface="Source Sans 3" pitchFamily="34" charset="-120"/>
              </a:rPr>
              <a:t> management and sales velocity.</a:t>
            </a:r>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922621"/>
            <a:ext cx="9571911" cy="615910"/>
          </a:xfrm>
          <a:prstGeom prst="rect">
            <a:avLst/>
          </a:prstGeom>
          <a:noFill/>
          <a:ln/>
        </p:spPr>
        <p:txBody>
          <a:bodyPr wrap="none" lIns="0" tIns="0" rIns="0" bIns="0" rtlCol="0" anchor="t"/>
          <a:lstStyle/>
          <a:p>
            <a:pPr marL="0" indent="0" algn="l">
              <a:lnSpc>
                <a:spcPts val="4850"/>
              </a:lnSpc>
              <a:buNone/>
            </a:pPr>
            <a:r>
              <a:rPr lang="en-US" sz="3850" dirty="0">
                <a:solidFill>
                  <a:srgbClr val="F98AC7"/>
                </a:solidFill>
                <a:latin typeface="Lora" pitchFamily="34" charset="0"/>
                <a:ea typeface="Lora" pitchFamily="34" charset="-122"/>
                <a:cs typeface="Lora" pitchFamily="34" charset="-120"/>
              </a:rPr>
              <a:t>Dashboard Overview: Executive Summary</a:t>
            </a:r>
            <a:endParaRPr lang="en-US" sz="3850" dirty="0"/>
          </a:p>
        </p:txBody>
      </p:sp>
      <p:pic>
        <p:nvPicPr>
          <p:cNvPr id="3" name="Image 0" descr="preencoded.png"/>
          <p:cNvPicPr>
            <a:picLocks noChangeAspect="1"/>
          </p:cNvPicPr>
          <p:nvPr/>
        </p:nvPicPr>
        <p:blipFill>
          <a:blip r:embed="rId3"/>
          <a:stretch>
            <a:fillRect/>
          </a:stretch>
        </p:blipFill>
        <p:spPr>
          <a:xfrm>
            <a:off x="837724" y="2957393"/>
            <a:ext cx="1396127" cy="1396127"/>
          </a:xfrm>
          <a:prstGeom prst="rect">
            <a:avLst/>
          </a:prstGeom>
        </p:spPr>
      </p:pic>
      <p:sp>
        <p:nvSpPr>
          <p:cNvPr id="4" name="Text 1"/>
          <p:cNvSpPr/>
          <p:nvPr/>
        </p:nvSpPr>
        <p:spPr>
          <a:xfrm>
            <a:off x="2495669" y="2957393"/>
            <a:ext cx="3181826" cy="308015"/>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Lora" pitchFamily="34" charset="0"/>
                <a:ea typeface="Lora" pitchFamily="34" charset="-122"/>
                <a:cs typeface="Lora" pitchFamily="34" charset="-120"/>
              </a:rPr>
              <a:t>Financial Health at a Glance</a:t>
            </a:r>
            <a:endParaRPr lang="en-US" sz="1900" dirty="0"/>
          </a:p>
        </p:txBody>
      </p:sp>
      <p:sp>
        <p:nvSpPr>
          <p:cNvPr id="5" name="Text 2"/>
          <p:cNvSpPr/>
          <p:nvPr/>
        </p:nvSpPr>
        <p:spPr>
          <a:xfrm>
            <a:off x="2495669" y="3391019"/>
            <a:ext cx="4688562" cy="2010251"/>
          </a:xfrm>
          <a:prstGeom prst="rect">
            <a:avLst/>
          </a:prstGeom>
          <a:noFill/>
          <a:ln/>
        </p:spPr>
        <p:txBody>
          <a:bodyPr wrap="square" lIns="0" tIns="0" rIns="0" bIns="0" rtlCol="0" anchor="t"/>
          <a:lstStyle/>
          <a:p>
            <a:pPr marL="0" indent="0" algn="l">
              <a:lnSpc>
                <a:spcPts val="2600"/>
              </a:lnSpc>
              <a:buNone/>
            </a:pPr>
            <a:r>
              <a:rPr lang="en-US" sz="1600" dirty="0">
                <a:solidFill>
                  <a:srgbClr val="D6E5EF"/>
                </a:solidFill>
                <a:latin typeface="Source Sans 3" pitchFamily="34" charset="0"/>
                <a:ea typeface="Source Sans 3" pitchFamily="34" charset="-122"/>
                <a:cs typeface="Source Sans 3" pitchFamily="34" charset="-120"/>
              </a:rPr>
              <a:t>Adventure Works demonstrates strong overall financial performance. Total Revenue stands at </a:t>
            </a:r>
            <a:r>
              <a:rPr lang="en-US" sz="1600" b="1" dirty="0">
                <a:solidFill>
                  <a:srgbClr val="D6E5EF"/>
                </a:solidFill>
                <a:latin typeface="Source Sans 3" pitchFamily="34" charset="0"/>
                <a:ea typeface="Source Sans 3" pitchFamily="34" charset="-122"/>
                <a:cs typeface="Source Sans 3" pitchFamily="34" charset="-120"/>
              </a:rPr>
              <a:t>$24.91M</a:t>
            </a:r>
            <a:r>
              <a:rPr lang="en-US" sz="1600" dirty="0">
                <a:solidFill>
                  <a:srgbClr val="D6E5EF"/>
                </a:solidFill>
                <a:latin typeface="Source Sans 3" pitchFamily="34" charset="0"/>
                <a:ea typeface="Source Sans 3" pitchFamily="34" charset="-122"/>
                <a:cs typeface="Source Sans 3" pitchFamily="34" charset="-120"/>
              </a:rPr>
              <a:t>, yielding a robust </a:t>
            </a:r>
            <a:r>
              <a:rPr lang="en-US" sz="1600" b="1" dirty="0">
                <a:solidFill>
                  <a:srgbClr val="D6E5EF"/>
                </a:solidFill>
                <a:latin typeface="Source Sans 3" pitchFamily="34" charset="0"/>
                <a:ea typeface="Source Sans 3" pitchFamily="34" charset="-122"/>
                <a:cs typeface="Source Sans 3" pitchFamily="34" charset="-120"/>
              </a:rPr>
              <a:t>$10.46M</a:t>
            </a:r>
            <a:r>
              <a:rPr lang="en-US" sz="1600" dirty="0">
                <a:solidFill>
                  <a:srgbClr val="D6E5EF"/>
                </a:solidFill>
                <a:latin typeface="Source Sans 3" pitchFamily="34" charset="0"/>
                <a:ea typeface="Source Sans 3" pitchFamily="34" charset="-122"/>
                <a:cs typeface="Source Sans 3" pitchFamily="34" charset="-120"/>
              </a:rPr>
              <a:t> in Total Profit, which translates to an impressive </a:t>
            </a:r>
            <a:r>
              <a:rPr lang="en-US" sz="1600" b="1" dirty="0">
                <a:solidFill>
                  <a:srgbClr val="D6E5EF"/>
                </a:solidFill>
                <a:latin typeface="Source Sans 3" pitchFamily="34" charset="0"/>
                <a:ea typeface="Source Sans 3" pitchFamily="34" charset="-122"/>
                <a:cs typeface="Source Sans 3" pitchFamily="34" charset="-120"/>
              </a:rPr>
              <a:t>~42% margin</a:t>
            </a:r>
            <a:r>
              <a:rPr lang="en-US" sz="1600" dirty="0">
                <a:solidFill>
                  <a:srgbClr val="D6E5EF"/>
                </a:solidFill>
                <a:latin typeface="Source Sans 3" pitchFamily="34" charset="0"/>
                <a:ea typeface="Source Sans 3" pitchFamily="34" charset="-122"/>
                <a:cs typeface="Source Sans 3" pitchFamily="34" charset="-120"/>
              </a:rPr>
              <a:t>. Our Cost of Goods Sold (COGS) is managed at $14.46M, ensuring healthy profitability.</a:t>
            </a:r>
            <a:endParaRPr lang="en-US" sz="1600" dirty="0"/>
          </a:p>
        </p:txBody>
      </p:sp>
      <p:pic>
        <p:nvPicPr>
          <p:cNvPr id="6" name="Image 1" descr="preencoded.png"/>
          <p:cNvPicPr>
            <a:picLocks noChangeAspect="1"/>
          </p:cNvPicPr>
          <p:nvPr/>
        </p:nvPicPr>
        <p:blipFill>
          <a:blip r:embed="rId4"/>
          <a:stretch>
            <a:fillRect/>
          </a:stretch>
        </p:blipFill>
        <p:spPr>
          <a:xfrm>
            <a:off x="7446050" y="2957393"/>
            <a:ext cx="1396246" cy="1396246"/>
          </a:xfrm>
          <a:prstGeom prst="rect">
            <a:avLst/>
          </a:prstGeom>
        </p:spPr>
      </p:pic>
      <p:sp>
        <p:nvSpPr>
          <p:cNvPr id="7" name="Text 3"/>
          <p:cNvSpPr/>
          <p:nvPr/>
        </p:nvSpPr>
        <p:spPr>
          <a:xfrm>
            <a:off x="9104114" y="2957393"/>
            <a:ext cx="3464600" cy="308015"/>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Lora" pitchFamily="34" charset="0"/>
                <a:ea typeface="Lora" pitchFamily="34" charset="-122"/>
                <a:cs typeface="Lora" pitchFamily="34" charset="-120"/>
              </a:rPr>
              <a:t>Operational Scale &amp; Efficiency</a:t>
            </a:r>
            <a:endParaRPr lang="en-US" sz="1900" dirty="0"/>
          </a:p>
        </p:txBody>
      </p:sp>
      <p:sp>
        <p:nvSpPr>
          <p:cNvPr id="8" name="Text 4"/>
          <p:cNvSpPr/>
          <p:nvPr/>
        </p:nvSpPr>
        <p:spPr>
          <a:xfrm>
            <a:off x="9104114" y="3391019"/>
            <a:ext cx="4688562" cy="1675209"/>
          </a:xfrm>
          <a:prstGeom prst="rect">
            <a:avLst/>
          </a:prstGeom>
          <a:noFill/>
          <a:ln/>
        </p:spPr>
        <p:txBody>
          <a:bodyPr wrap="square" lIns="0" tIns="0" rIns="0" bIns="0" rtlCol="0" anchor="t"/>
          <a:lstStyle/>
          <a:p>
            <a:pPr marL="0" indent="0" algn="l">
              <a:lnSpc>
                <a:spcPts val="2600"/>
              </a:lnSpc>
              <a:buNone/>
            </a:pPr>
            <a:r>
              <a:rPr lang="en-US" sz="1600" dirty="0">
                <a:solidFill>
                  <a:srgbClr val="D6E5EF"/>
                </a:solidFill>
                <a:latin typeface="Source Sans 3" pitchFamily="34" charset="0"/>
                <a:ea typeface="Source Sans 3" pitchFamily="34" charset="-122"/>
                <a:cs typeface="Source Sans 3" pitchFamily="34" charset="-120"/>
              </a:rPr>
              <a:t>With </a:t>
            </a:r>
            <a:r>
              <a:rPr lang="en-US" sz="1600" b="1" dirty="0">
                <a:solidFill>
                  <a:srgbClr val="D6E5EF"/>
                </a:solidFill>
                <a:latin typeface="Source Sans 3" pitchFamily="34" charset="0"/>
                <a:ea typeface="Source Sans 3" pitchFamily="34" charset="-122"/>
                <a:cs typeface="Source Sans 3" pitchFamily="34" charset="-120"/>
              </a:rPr>
              <a:t>56,046 Total Orders</a:t>
            </a:r>
            <a:r>
              <a:rPr lang="en-US" sz="1600" dirty="0">
                <a:solidFill>
                  <a:srgbClr val="D6E5EF"/>
                </a:solidFill>
                <a:latin typeface="Source Sans 3" pitchFamily="34" charset="0"/>
                <a:ea typeface="Source Sans 3" pitchFamily="34" charset="-122"/>
                <a:cs typeface="Source Sans 3" pitchFamily="34" charset="-120"/>
              </a:rPr>
              <a:t> and a customer base of </a:t>
            </a:r>
            <a:r>
              <a:rPr lang="en-US" sz="1600" b="1" dirty="0">
                <a:solidFill>
                  <a:srgbClr val="D6E5EF"/>
                </a:solidFill>
                <a:latin typeface="Source Sans 3" pitchFamily="34" charset="0"/>
                <a:ea typeface="Source Sans 3" pitchFamily="34" charset="-122"/>
                <a:cs typeface="Source Sans 3" pitchFamily="34" charset="-120"/>
              </a:rPr>
              <a:t>18,148 unique individuals</a:t>
            </a:r>
            <a:r>
              <a:rPr lang="en-US" sz="1600" dirty="0">
                <a:solidFill>
                  <a:srgbClr val="D6E5EF"/>
                </a:solidFill>
                <a:latin typeface="Source Sans 3" pitchFamily="34" charset="0"/>
                <a:ea typeface="Source Sans 3" pitchFamily="34" charset="-122"/>
                <a:cs typeface="Source Sans 3" pitchFamily="34" charset="-120"/>
              </a:rPr>
              <a:t>, Adventure Works operates at a significant scale. Our Stock Clearance Rate, at approximately </a:t>
            </a:r>
            <a:r>
              <a:rPr lang="en-US" sz="1600" b="1" dirty="0">
                <a:solidFill>
                  <a:srgbClr val="D6E5EF"/>
                </a:solidFill>
                <a:latin typeface="Source Sans 3" pitchFamily="34" charset="0"/>
                <a:ea typeface="Source Sans 3" pitchFamily="34" charset="-122"/>
                <a:cs typeface="Source Sans 3" pitchFamily="34" charset="-120"/>
              </a:rPr>
              <a:t>96.8%</a:t>
            </a:r>
            <a:r>
              <a:rPr lang="en-US" sz="1600" dirty="0">
                <a:solidFill>
                  <a:srgbClr val="D6E5EF"/>
                </a:solidFill>
                <a:latin typeface="Source Sans 3" pitchFamily="34" charset="0"/>
                <a:ea typeface="Source Sans 3" pitchFamily="34" charset="-122"/>
                <a:cs typeface="Source Sans 3" pitchFamily="34" charset="-120"/>
              </a:rPr>
              <a:t>, indicates efficient inventory management and minimal obsolescence.</a:t>
            </a:r>
            <a:endParaRPr lang="en-US" sz="1600" dirty="0"/>
          </a:p>
        </p:txBody>
      </p:sp>
      <p:sp>
        <p:nvSpPr>
          <p:cNvPr id="9" name="Text 5"/>
          <p:cNvSpPr/>
          <p:nvPr/>
        </p:nvSpPr>
        <p:spPr>
          <a:xfrm>
            <a:off x="837724" y="5636895"/>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D6E5EF"/>
                </a:solidFill>
                <a:latin typeface="Source Sans 3" pitchFamily="34" charset="0"/>
                <a:ea typeface="Source Sans 3" pitchFamily="34" charset="-122"/>
                <a:cs typeface="Source Sans 3" pitchFamily="34" charset="-120"/>
              </a:rPr>
              <a:t>This high-level snapshot confirms a strong operational foundation with excellent profitability metrics, setting the stage for deeper analysis into specific performance areas.</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193488" y="384810"/>
            <a:ext cx="5505688" cy="406003"/>
          </a:xfrm>
          <a:prstGeom prst="rect">
            <a:avLst/>
          </a:prstGeom>
          <a:noFill/>
          <a:ln/>
        </p:spPr>
        <p:txBody>
          <a:bodyPr wrap="none" lIns="0" tIns="0" rIns="0" bIns="0" rtlCol="0" anchor="t"/>
          <a:lstStyle/>
          <a:p>
            <a:pPr marL="0" indent="0" algn="l">
              <a:lnSpc>
                <a:spcPts val="3150"/>
              </a:lnSpc>
              <a:buNone/>
            </a:pPr>
            <a:r>
              <a:rPr lang="en-US" sz="2550" dirty="0">
                <a:solidFill>
                  <a:srgbClr val="F98AC7"/>
                </a:solidFill>
                <a:latin typeface="Lora" pitchFamily="34" charset="0"/>
                <a:ea typeface="Lora" pitchFamily="34" charset="-122"/>
                <a:cs typeface="Lora" pitchFamily="34" charset="-120"/>
              </a:rPr>
              <a:t>Revenue Trends &amp; Seasonal Patterns</a:t>
            </a:r>
            <a:endParaRPr lang="en-US" sz="2550" dirty="0"/>
          </a:p>
        </p:txBody>
      </p:sp>
      <p:pic>
        <p:nvPicPr>
          <p:cNvPr id="3" name="Image 0" descr="preencoded.png"/>
          <p:cNvPicPr>
            <a:picLocks noChangeAspect="1"/>
          </p:cNvPicPr>
          <p:nvPr/>
        </p:nvPicPr>
        <p:blipFill>
          <a:blip r:embed="rId3"/>
          <a:stretch>
            <a:fillRect/>
          </a:stretch>
        </p:blipFill>
        <p:spPr>
          <a:xfrm>
            <a:off x="2193488" y="1029414"/>
            <a:ext cx="4953238" cy="4953238"/>
          </a:xfrm>
          <a:prstGeom prst="rect">
            <a:avLst/>
          </a:prstGeom>
        </p:spPr>
      </p:pic>
      <p:sp>
        <p:nvSpPr>
          <p:cNvPr id="4" name="Text 1"/>
          <p:cNvSpPr/>
          <p:nvPr/>
        </p:nvSpPr>
        <p:spPr>
          <a:xfrm>
            <a:off x="2193488" y="6084927"/>
            <a:ext cx="2321719" cy="203002"/>
          </a:xfrm>
          <a:prstGeom prst="rect">
            <a:avLst/>
          </a:prstGeom>
          <a:noFill/>
          <a:ln/>
        </p:spPr>
        <p:txBody>
          <a:bodyPr wrap="none" lIns="0" tIns="0" rIns="0" bIns="0" rtlCol="0" anchor="t"/>
          <a:lstStyle/>
          <a:p>
            <a:pPr marL="0" indent="0" algn="l">
              <a:lnSpc>
                <a:spcPts val="1550"/>
              </a:lnSpc>
              <a:buNone/>
            </a:pPr>
            <a:r>
              <a:rPr lang="en-US" sz="1250" dirty="0">
                <a:solidFill>
                  <a:srgbClr val="F98AC7"/>
                </a:solidFill>
                <a:latin typeface="Lora" pitchFamily="34" charset="0"/>
                <a:ea typeface="Lora" pitchFamily="34" charset="-122"/>
                <a:cs typeface="Lora" pitchFamily="34" charset="-120"/>
              </a:rPr>
              <a:t>Monthly Revenue Peaks &amp; Dips</a:t>
            </a:r>
            <a:endParaRPr lang="en-US" sz="1250" dirty="0"/>
          </a:p>
        </p:txBody>
      </p:sp>
      <p:sp>
        <p:nvSpPr>
          <p:cNvPr id="5" name="Text 2"/>
          <p:cNvSpPr/>
          <p:nvPr/>
        </p:nvSpPr>
        <p:spPr>
          <a:xfrm>
            <a:off x="2193488" y="6378773"/>
            <a:ext cx="4953238" cy="915591"/>
          </a:xfrm>
          <a:prstGeom prst="rect">
            <a:avLst/>
          </a:prstGeom>
          <a:noFill/>
          <a:ln/>
        </p:spPr>
        <p:txBody>
          <a:bodyPr wrap="square" lIns="0" tIns="0" rIns="0" bIns="0" rtlCol="0" anchor="t"/>
          <a:lstStyle/>
          <a:p>
            <a:pPr marL="0" indent="0" algn="l">
              <a:lnSpc>
                <a:spcPts val="1400"/>
              </a:lnSpc>
              <a:buNone/>
            </a:pPr>
            <a:r>
              <a:rPr lang="en-US" sz="1050" dirty="0">
                <a:solidFill>
                  <a:srgbClr val="D6E5EF"/>
                </a:solidFill>
                <a:latin typeface="Source Sans 3" pitchFamily="34" charset="0"/>
                <a:ea typeface="Source Sans 3" pitchFamily="34" charset="-122"/>
                <a:cs typeface="Source Sans 3" pitchFamily="34" charset="-120"/>
              </a:rPr>
              <a:t>Our monthly revenue analysis reveals consistent patterns. We observe significant peaks around </a:t>
            </a:r>
            <a:r>
              <a:rPr lang="en-US" sz="1050" b="1" dirty="0">
                <a:solidFill>
                  <a:srgbClr val="D6E5EF"/>
                </a:solidFill>
                <a:latin typeface="Source Sans 3" pitchFamily="34" charset="0"/>
                <a:ea typeface="Source Sans 3" pitchFamily="34" charset="-122"/>
                <a:cs typeface="Source Sans 3" pitchFamily="34" charset="-120"/>
              </a:rPr>
              <a:t>May–June</a:t>
            </a:r>
            <a:r>
              <a:rPr lang="en-US" sz="1050" dirty="0">
                <a:solidFill>
                  <a:srgbClr val="D6E5EF"/>
                </a:solidFill>
                <a:latin typeface="Source Sans 3" pitchFamily="34" charset="0"/>
                <a:ea typeface="Source Sans 3" pitchFamily="34" charset="-122"/>
                <a:cs typeface="Source Sans 3" pitchFamily="34" charset="-120"/>
              </a:rPr>
              <a:t>, indicative of strong seasonal demand. A subsequent dip occurs in </a:t>
            </a:r>
            <a:r>
              <a:rPr lang="en-US" sz="1050" b="1" dirty="0">
                <a:solidFill>
                  <a:srgbClr val="D6E5EF"/>
                </a:solidFill>
                <a:latin typeface="Source Sans 3" pitchFamily="34" charset="0"/>
                <a:ea typeface="Source Sans 3" pitchFamily="34" charset="-122"/>
                <a:cs typeface="Source Sans 3" pitchFamily="34" charset="-120"/>
              </a:rPr>
              <a:t>July</a:t>
            </a:r>
            <a:r>
              <a:rPr lang="en-US" sz="1050" dirty="0">
                <a:solidFill>
                  <a:srgbClr val="D6E5EF"/>
                </a:solidFill>
                <a:latin typeface="Source Sans 3" pitchFamily="34" charset="0"/>
                <a:ea typeface="Source Sans 3" pitchFamily="34" charset="-122"/>
                <a:cs typeface="Source Sans 3" pitchFamily="34" charset="-120"/>
              </a:rPr>
              <a:t>, followed by a steady recovery that extends through to </a:t>
            </a:r>
            <a:r>
              <a:rPr lang="en-US" sz="1050" b="1" dirty="0">
                <a:solidFill>
                  <a:srgbClr val="D6E5EF"/>
                </a:solidFill>
                <a:latin typeface="Source Sans 3" pitchFamily="34" charset="0"/>
                <a:ea typeface="Source Sans 3" pitchFamily="34" charset="-122"/>
                <a:cs typeface="Source Sans 3" pitchFamily="34" charset="-120"/>
              </a:rPr>
              <a:t>December</a:t>
            </a:r>
            <a:r>
              <a:rPr lang="en-US" sz="1050" dirty="0">
                <a:solidFill>
                  <a:srgbClr val="D6E5EF"/>
                </a:solidFill>
                <a:latin typeface="Source Sans 3" pitchFamily="34" charset="0"/>
                <a:ea typeface="Source Sans 3" pitchFamily="34" charset="-122"/>
                <a:cs typeface="Source Sans 3" pitchFamily="34" charset="-120"/>
              </a:rPr>
              <a:t>. Understanding these monthly fluctuations is crucial for effective resource allocation and marketing efforts.</a:t>
            </a:r>
            <a:endParaRPr lang="en-US" sz="1050" dirty="0"/>
          </a:p>
        </p:txBody>
      </p:sp>
      <p:pic>
        <p:nvPicPr>
          <p:cNvPr id="6" name="Image 1" descr="preencoded.png"/>
          <p:cNvPicPr>
            <a:picLocks noChangeAspect="1"/>
          </p:cNvPicPr>
          <p:nvPr/>
        </p:nvPicPr>
        <p:blipFill>
          <a:blip r:embed="rId4"/>
          <a:stretch>
            <a:fillRect/>
          </a:stretch>
        </p:blipFill>
        <p:spPr>
          <a:xfrm>
            <a:off x="7491055" y="1029414"/>
            <a:ext cx="4953238" cy="4953238"/>
          </a:xfrm>
          <a:prstGeom prst="rect">
            <a:avLst/>
          </a:prstGeom>
        </p:spPr>
      </p:pic>
      <p:sp>
        <p:nvSpPr>
          <p:cNvPr id="7" name="Text 3"/>
          <p:cNvSpPr/>
          <p:nvPr/>
        </p:nvSpPr>
        <p:spPr>
          <a:xfrm>
            <a:off x="7491055" y="6084927"/>
            <a:ext cx="2803327" cy="203002"/>
          </a:xfrm>
          <a:prstGeom prst="rect">
            <a:avLst/>
          </a:prstGeom>
          <a:noFill/>
          <a:ln/>
        </p:spPr>
        <p:txBody>
          <a:bodyPr wrap="none" lIns="0" tIns="0" rIns="0" bIns="0" rtlCol="0" anchor="t"/>
          <a:lstStyle/>
          <a:p>
            <a:pPr marL="0" indent="0" algn="l">
              <a:lnSpc>
                <a:spcPts val="1550"/>
              </a:lnSpc>
              <a:buNone/>
            </a:pPr>
            <a:r>
              <a:rPr lang="en-US" sz="1250" dirty="0">
                <a:solidFill>
                  <a:srgbClr val="F98AC7"/>
                </a:solidFill>
                <a:latin typeface="Lora" pitchFamily="34" charset="0"/>
                <a:ea typeface="Lora" pitchFamily="34" charset="-122"/>
                <a:cs typeface="Lora" pitchFamily="34" charset="-120"/>
              </a:rPr>
              <a:t>Quarterly Performance &amp; Seasonality</a:t>
            </a:r>
            <a:endParaRPr lang="en-US" sz="1250" dirty="0"/>
          </a:p>
        </p:txBody>
      </p:sp>
      <p:sp>
        <p:nvSpPr>
          <p:cNvPr id="8" name="Text 4"/>
          <p:cNvSpPr/>
          <p:nvPr/>
        </p:nvSpPr>
        <p:spPr>
          <a:xfrm>
            <a:off x="7491055" y="6378773"/>
            <a:ext cx="4953238" cy="915591"/>
          </a:xfrm>
          <a:prstGeom prst="rect">
            <a:avLst/>
          </a:prstGeom>
          <a:noFill/>
          <a:ln/>
        </p:spPr>
        <p:txBody>
          <a:bodyPr wrap="square" lIns="0" tIns="0" rIns="0" bIns="0" rtlCol="0" anchor="t"/>
          <a:lstStyle/>
          <a:p>
            <a:pPr marL="0" indent="0" algn="l">
              <a:lnSpc>
                <a:spcPts val="1400"/>
              </a:lnSpc>
              <a:buNone/>
            </a:pPr>
            <a:r>
              <a:rPr lang="en-US" sz="1050" dirty="0">
                <a:solidFill>
                  <a:srgbClr val="D6E5EF"/>
                </a:solidFill>
                <a:latin typeface="Source Sans 3" pitchFamily="34" charset="0"/>
                <a:ea typeface="Source Sans 3" pitchFamily="34" charset="-122"/>
                <a:cs typeface="Source Sans 3" pitchFamily="34" charset="-120"/>
              </a:rPr>
              <a:t>Aggregating data quarterly, </a:t>
            </a:r>
            <a:r>
              <a:rPr lang="en-US" sz="1050" b="1" dirty="0">
                <a:solidFill>
                  <a:srgbClr val="D6E5EF"/>
                </a:solidFill>
                <a:latin typeface="Source Sans 3" pitchFamily="34" charset="0"/>
                <a:ea typeface="Source Sans 3" pitchFamily="34" charset="-122"/>
                <a:cs typeface="Source Sans 3" pitchFamily="34" charset="-120"/>
              </a:rPr>
              <a:t>Q2 consistently emerges as our strongest period</a:t>
            </a:r>
            <a:r>
              <a:rPr lang="en-US" sz="1050" dirty="0">
                <a:solidFill>
                  <a:srgbClr val="D6E5EF"/>
                </a:solidFill>
                <a:latin typeface="Source Sans 3" pitchFamily="34" charset="0"/>
                <a:ea typeface="Source Sans 3" pitchFamily="34" charset="-122"/>
                <a:cs typeface="Source Sans 3" pitchFamily="34" charset="-120"/>
              </a:rPr>
              <a:t> for revenue generation. Conversely, </a:t>
            </a:r>
            <a:r>
              <a:rPr lang="en-US" sz="1050" b="1" dirty="0">
                <a:solidFill>
                  <a:srgbClr val="D6E5EF"/>
                </a:solidFill>
                <a:latin typeface="Source Sans 3" pitchFamily="34" charset="0"/>
                <a:ea typeface="Source Sans 3" pitchFamily="34" charset="-122"/>
                <a:cs typeface="Source Sans 3" pitchFamily="34" charset="-120"/>
              </a:rPr>
              <a:t>Q3 is identified as the weakest quarter</a:t>
            </a:r>
            <a:r>
              <a:rPr lang="en-US" sz="1050" dirty="0">
                <a:solidFill>
                  <a:srgbClr val="D6E5EF"/>
                </a:solidFill>
                <a:latin typeface="Source Sans 3" pitchFamily="34" charset="0"/>
                <a:ea typeface="Source Sans 3" pitchFamily="34" charset="-122"/>
                <a:cs typeface="Source Sans 3" pitchFamily="34" charset="-120"/>
              </a:rPr>
              <a:t>, highlighting clear and predictable seasonality within our business model. The profit trend closely mirrors revenue, suggesting a stable cost structure relative to sales volume.</a:t>
            </a:r>
            <a:endParaRPr lang="en-US" sz="1050" dirty="0"/>
          </a:p>
        </p:txBody>
      </p:sp>
      <p:sp>
        <p:nvSpPr>
          <p:cNvPr id="9" name="Text 5"/>
          <p:cNvSpPr/>
          <p:nvPr/>
        </p:nvSpPr>
        <p:spPr>
          <a:xfrm>
            <a:off x="2193488" y="7478435"/>
            <a:ext cx="10243304" cy="366236"/>
          </a:xfrm>
          <a:prstGeom prst="rect">
            <a:avLst/>
          </a:prstGeom>
          <a:noFill/>
          <a:ln/>
        </p:spPr>
        <p:txBody>
          <a:bodyPr wrap="square" lIns="0" tIns="0" rIns="0" bIns="0" rtlCol="0" anchor="t"/>
          <a:lstStyle/>
          <a:p>
            <a:pPr marL="0" indent="0" algn="l">
              <a:lnSpc>
                <a:spcPts val="1400"/>
              </a:lnSpc>
              <a:buNone/>
            </a:pPr>
            <a:r>
              <a:rPr lang="en-US" sz="1050" dirty="0">
                <a:solidFill>
                  <a:srgbClr val="D6E5EF"/>
                </a:solidFill>
                <a:latin typeface="Source Sans 3" pitchFamily="34" charset="0"/>
                <a:ea typeface="Source Sans 3" pitchFamily="34" charset="-122"/>
                <a:cs typeface="Source Sans 3" pitchFamily="34" charset="-120"/>
              </a:rPr>
              <a:t>This seasonality presents opportunities for strategic demand planning and targeted campaigns to mitigate dips and maximize peak performance. Strong profitability across these trends confirms a healthy underlying business.</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EDCA1-14FC-7158-FE8E-F761205522C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45EB40C-0478-3F84-4A3A-1D1F08DE642A}"/>
              </a:ext>
            </a:extLst>
          </p:cNvPr>
          <p:cNvSpPr/>
          <p:nvPr/>
        </p:nvSpPr>
        <p:spPr>
          <a:xfrm>
            <a:off x="837724" y="292604"/>
            <a:ext cx="9571911" cy="615910"/>
          </a:xfrm>
          <a:prstGeom prst="rect">
            <a:avLst/>
          </a:prstGeom>
          <a:noFill/>
          <a:ln/>
        </p:spPr>
        <p:txBody>
          <a:bodyPr wrap="none" lIns="0" tIns="0" rIns="0" bIns="0" rtlCol="0" anchor="t"/>
          <a:lstStyle/>
          <a:p>
            <a:pPr marL="0" indent="0" algn="l">
              <a:lnSpc>
                <a:spcPts val="4850"/>
              </a:lnSpc>
              <a:buNone/>
            </a:pPr>
            <a:r>
              <a:rPr lang="en-US" sz="3850" dirty="0">
                <a:solidFill>
                  <a:srgbClr val="F98AC7"/>
                </a:solidFill>
                <a:latin typeface="Lora" pitchFamily="34" charset="0"/>
                <a:ea typeface="Lora" pitchFamily="34" charset="-122"/>
                <a:cs typeface="Lora" pitchFamily="34" charset="-120"/>
              </a:rPr>
              <a:t>Dashboard: Product Overview</a:t>
            </a:r>
            <a:endParaRPr lang="en-US" sz="3850" dirty="0"/>
          </a:p>
        </p:txBody>
      </p:sp>
      <p:pic>
        <p:nvPicPr>
          <p:cNvPr id="5" name="Picture 4">
            <a:extLst>
              <a:ext uri="{FF2B5EF4-FFF2-40B4-BE49-F238E27FC236}">
                <a16:creationId xmlns:a16="http://schemas.microsoft.com/office/drawing/2014/main" id="{9F912340-F2A9-29C5-B79C-170DB031CB4F}"/>
              </a:ext>
            </a:extLst>
          </p:cNvPr>
          <p:cNvPicPr>
            <a:picLocks noChangeAspect="1"/>
          </p:cNvPicPr>
          <p:nvPr/>
        </p:nvPicPr>
        <p:blipFill>
          <a:blip r:embed="rId3"/>
          <a:stretch>
            <a:fillRect/>
          </a:stretch>
        </p:blipFill>
        <p:spPr>
          <a:xfrm>
            <a:off x="0" y="1093304"/>
            <a:ext cx="14630400" cy="7105384"/>
          </a:xfrm>
          <a:prstGeom prst="rect">
            <a:avLst/>
          </a:prstGeom>
        </p:spPr>
      </p:pic>
    </p:spTree>
    <p:extLst>
      <p:ext uri="{BB962C8B-B14F-4D97-AF65-F5344CB8AC3E}">
        <p14:creationId xmlns:p14="http://schemas.microsoft.com/office/powerpoint/2010/main" val="1717696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43CB6-DB83-F5EE-4640-86F2B83548C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A854490-DF85-84EC-3DAC-BD57FEFB5600}"/>
              </a:ext>
            </a:extLst>
          </p:cNvPr>
          <p:cNvSpPr/>
          <p:nvPr/>
        </p:nvSpPr>
        <p:spPr>
          <a:xfrm>
            <a:off x="837724" y="292604"/>
            <a:ext cx="9571911" cy="615910"/>
          </a:xfrm>
          <a:prstGeom prst="rect">
            <a:avLst/>
          </a:prstGeom>
          <a:noFill/>
          <a:ln/>
        </p:spPr>
        <p:txBody>
          <a:bodyPr wrap="none" lIns="0" tIns="0" rIns="0" bIns="0" rtlCol="0" anchor="t"/>
          <a:lstStyle/>
          <a:p>
            <a:pPr marL="0" indent="0" algn="l">
              <a:lnSpc>
                <a:spcPts val="4850"/>
              </a:lnSpc>
              <a:buNone/>
            </a:pPr>
            <a:r>
              <a:rPr lang="en-US" sz="3850" dirty="0">
                <a:solidFill>
                  <a:srgbClr val="F98AC7"/>
                </a:solidFill>
                <a:latin typeface="Lora" pitchFamily="34" charset="0"/>
                <a:ea typeface="Lora" pitchFamily="34" charset="-122"/>
                <a:cs typeface="Lora" pitchFamily="34" charset="-120"/>
              </a:rPr>
              <a:t>Dashboard: Product Category Overview</a:t>
            </a:r>
            <a:endParaRPr lang="en-US" sz="3850" dirty="0"/>
          </a:p>
        </p:txBody>
      </p:sp>
      <p:pic>
        <p:nvPicPr>
          <p:cNvPr id="4" name="Picture 3">
            <a:extLst>
              <a:ext uri="{FF2B5EF4-FFF2-40B4-BE49-F238E27FC236}">
                <a16:creationId xmlns:a16="http://schemas.microsoft.com/office/drawing/2014/main" id="{9DD6741F-9805-963D-462E-111EC56A5AAB}"/>
              </a:ext>
            </a:extLst>
          </p:cNvPr>
          <p:cNvPicPr>
            <a:picLocks noChangeAspect="1"/>
          </p:cNvPicPr>
          <p:nvPr/>
        </p:nvPicPr>
        <p:blipFill>
          <a:blip r:embed="rId3"/>
          <a:stretch>
            <a:fillRect/>
          </a:stretch>
        </p:blipFill>
        <p:spPr>
          <a:xfrm>
            <a:off x="0" y="1013791"/>
            <a:ext cx="14630400" cy="7179644"/>
          </a:xfrm>
          <a:prstGeom prst="rect">
            <a:avLst/>
          </a:prstGeom>
        </p:spPr>
      </p:pic>
    </p:spTree>
    <p:extLst>
      <p:ext uri="{BB962C8B-B14F-4D97-AF65-F5344CB8AC3E}">
        <p14:creationId xmlns:p14="http://schemas.microsoft.com/office/powerpoint/2010/main" val="193813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959644"/>
            <a:ext cx="10895171" cy="615910"/>
          </a:xfrm>
          <a:prstGeom prst="rect">
            <a:avLst/>
          </a:prstGeom>
          <a:noFill/>
          <a:ln/>
        </p:spPr>
        <p:txBody>
          <a:bodyPr wrap="none" lIns="0" tIns="0" rIns="0" bIns="0" rtlCol="0" anchor="t"/>
          <a:lstStyle/>
          <a:p>
            <a:pPr marL="0" indent="0" algn="l">
              <a:lnSpc>
                <a:spcPts val="4850"/>
              </a:lnSpc>
              <a:buNone/>
            </a:pPr>
            <a:r>
              <a:rPr lang="en-US" sz="3850" dirty="0">
                <a:solidFill>
                  <a:srgbClr val="F98AC7"/>
                </a:solidFill>
                <a:latin typeface="Lora" pitchFamily="34" charset="0"/>
                <a:ea typeface="Lora" pitchFamily="34" charset="-122"/>
                <a:cs typeface="Lora" pitchFamily="34" charset="-120"/>
              </a:rPr>
              <a:t>Product Overview: Category Level Performance</a:t>
            </a:r>
            <a:endParaRPr lang="en-US" sz="3850" dirty="0"/>
          </a:p>
        </p:txBody>
      </p:sp>
      <p:sp>
        <p:nvSpPr>
          <p:cNvPr id="3" name="Text 1"/>
          <p:cNvSpPr/>
          <p:nvPr/>
        </p:nvSpPr>
        <p:spPr>
          <a:xfrm>
            <a:off x="837724" y="1994416"/>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D6E5EF"/>
                </a:solidFill>
                <a:latin typeface="Source Sans 3" pitchFamily="34" charset="0"/>
                <a:ea typeface="Source Sans 3" pitchFamily="34" charset="-122"/>
                <a:cs typeface="Source Sans 3" pitchFamily="34" charset="-120"/>
              </a:rPr>
              <a:t>This dashboard provides a detailed breakdown of revenue, profit, and operational metrics across our core product categories: Bikes, Accessories, and Clothing.</a:t>
            </a:r>
            <a:endParaRPr lang="en-US" sz="1600" dirty="0"/>
          </a:p>
        </p:txBody>
      </p:sp>
      <p:sp>
        <p:nvSpPr>
          <p:cNvPr id="4" name="Shape 2"/>
          <p:cNvSpPr/>
          <p:nvPr/>
        </p:nvSpPr>
        <p:spPr>
          <a:xfrm>
            <a:off x="837724" y="2900124"/>
            <a:ext cx="4178618" cy="3365421"/>
          </a:xfrm>
          <a:prstGeom prst="roundRect">
            <a:avLst>
              <a:gd name="adj" fmla="val 934"/>
            </a:avLst>
          </a:prstGeom>
          <a:solidFill>
            <a:srgbClr val="444752"/>
          </a:solidFill>
          <a:ln/>
        </p:spPr>
      </p:sp>
      <p:pic>
        <p:nvPicPr>
          <p:cNvPr id="5" name="Image 0" descr="preencoded.png"/>
          <p:cNvPicPr>
            <a:picLocks noChangeAspect="1"/>
          </p:cNvPicPr>
          <p:nvPr/>
        </p:nvPicPr>
        <p:blipFill>
          <a:blip r:embed="rId3"/>
          <a:stretch>
            <a:fillRect/>
          </a:stretch>
        </p:blipFill>
        <p:spPr>
          <a:xfrm>
            <a:off x="1047155" y="3109555"/>
            <a:ext cx="628293" cy="628293"/>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9914" y="3282315"/>
            <a:ext cx="282654" cy="282654"/>
          </a:xfrm>
          <a:prstGeom prst="rect">
            <a:avLst/>
          </a:prstGeom>
        </p:spPr>
      </p:pic>
      <p:sp>
        <p:nvSpPr>
          <p:cNvPr id="7" name="Text 3"/>
          <p:cNvSpPr/>
          <p:nvPr/>
        </p:nvSpPr>
        <p:spPr>
          <a:xfrm>
            <a:off x="1047155" y="3947279"/>
            <a:ext cx="2548176" cy="308015"/>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Lora" pitchFamily="34" charset="0"/>
                <a:ea typeface="Lora" pitchFamily="34" charset="-122"/>
                <a:cs typeface="Lora" pitchFamily="34" charset="-120"/>
              </a:rPr>
              <a:t>Bikes: Strategic Driver</a:t>
            </a:r>
            <a:endParaRPr lang="en-US" sz="1900" dirty="0"/>
          </a:p>
        </p:txBody>
      </p:sp>
      <p:sp>
        <p:nvSpPr>
          <p:cNvPr id="8" name="Text 4"/>
          <p:cNvSpPr/>
          <p:nvPr/>
        </p:nvSpPr>
        <p:spPr>
          <a:xfrm>
            <a:off x="1047155" y="4380905"/>
            <a:ext cx="3759756" cy="1340168"/>
          </a:xfrm>
          <a:prstGeom prst="rect">
            <a:avLst/>
          </a:prstGeom>
          <a:noFill/>
          <a:ln/>
        </p:spPr>
        <p:txBody>
          <a:bodyPr wrap="square" lIns="0" tIns="0" rIns="0" bIns="0" rtlCol="0" anchor="t"/>
          <a:lstStyle/>
          <a:p>
            <a:pPr marL="0" indent="0" algn="l">
              <a:lnSpc>
                <a:spcPts val="2600"/>
              </a:lnSpc>
              <a:buNone/>
            </a:pPr>
            <a:r>
              <a:rPr lang="en-US" sz="1600" dirty="0">
                <a:solidFill>
                  <a:srgbClr val="D6E5EF"/>
                </a:solidFill>
                <a:latin typeface="Source Sans 3" pitchFamily="34" charset="0"/>
                <a:ea typeface="Source Sans 3" pitchFamily="34" charset="-122"/>
                <a:cs typeface="Source Sans 3" pitchFamily="34" charset="-120"/>
              </a:rPr>
              <a:t>Generating </a:t>
            </a:r>
            <a:r>
              <a:rPr lang="en-US" sz="1600" b="1" dirty="0">
                <a:solidFill>
                  <a:srgbClr val="D6E5EF"/>
                </a:solidFill>
                <a:latin typeface="Source Sans 3" pitchFamily="34" charset="0"/>
                <a:ea typeface="Source Sans 3" pitchFamily="34" charset="-122"/>
                <a:cs typeface="Source Sans 3" pitchFamily="34" charset="-120"/>
              </a:rPr>
              <a:t>~$23.6M in revenue</a:t>
            </a:r>
            <a:r>
              <a:rPr lang="en-US" sz="1600" dirty="0">
                <a:solidFill>
                  <a:srgbClr val="D6E5EF"/>
                </a:solidFill>
                <a:latin typeface="Source Sans 3" pitchFamily="34" charset="0"/>
                <a:ea typeface="Source Sans 3" pitchFamily="34" charset="-122"/>
                <a:cs typeface="Source Sans 3" pitchFamily="34" charset="-120"/>
              </a:rPr>
              <a:t> and </a:t>
            </a:r>
            <a:r>
              <a:rPr lang="en-US" sz="1600" b="1" dirty="0">
                <a:solidFill>
                  <a:srgbClr val="D6E5EF"/>
                </a:solidFill>
                <a:latin typeface="Source Sans 3" pitchFamily="34" charset="0"/>
                <a:ea typeface="Source Sans 3" pitchFamily="34" charset="-122"/>
                <a:cs typeface="Source Sans 3" pitchFamily="34" charset="-120"/>
              </a:rPr>
              <a:t>~$9.7M in profit</a:t>
            </a:r>
            <a:r>
              <a:rPr lang="en-US" sz="1600" dirty="0">
                <a:solidFill>
                  <a:srgbClr val="D6E5EF"/>
                </a:solidFill>
                <a:latin typeface="Source Sans 3" pitchFamily="34" charset="0"/>
                <a:ea typeface="Source Sans 3" pitchFamily="34" charset="-122"/>
                <a:cs typeface="Source Sans 3" pitchFamily="34" charset="-120"/>
              </a:rPr>
              <a:t>, Bikes are our primary growth engine. Sustained investment and innovation in this category are crucial.</a:t>
            </a:r>
            <a:endParaRPr lang="en-US" sz="1600" dirty="0"/>
          </a:p>
        </p:txBody>
      </p:sp>
      <p:sp>
        <p:nvSpPr>
          <p:cNvPr id="9" name="Shape 5"/>
          <p:cNvSpPr/>
          <p:nvPr/>
        </p:nvSpPr>
        <p:spPr>
          <a:xfrm>
            <a:off x="5225772" y="2900124"/>
            <a:ext cx="4178737" cy="3365421"/>
          </a:xfrm>
          <a:prstGeom prst="roundRect">
            <a:avLst>
              <a:gd name="adj" fmla="val 934"/>
            </a:avLst>
          </a:prstGeom>
          <a:solidFill>
            <a:srgbClr val="444752"/>
          </a:solidFill>
          <a:ln/>
        </p:spPr>
      </p:sp>
      <p:pic>
        <p:nvPicPr>
          <p:cNvPr id="10" name="Image 2" descr="preencoded.png"/>
          <p:cNvPicPr>
            <a:picLocks noChangeAspect="1"/>
          </p:cNvPicPr>
          <p:nvPr/>
        </p:nvPicPr>
        <p:blipFill>
          <a:blip r:embed="rId6"/>
          <a:stretch>
            <a:fillRect/>
          </a:stretch>
        </p:blipFill>
        <p:spPr>
          <a:xfrm>
            <a:off x="5435203" y="3109555"/>
            <a:ext cx="628293" cy="628293"/>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07963" y="3282315"/>
            <a:ext cx="282654" cy="282654"/>
          </a:xfrm>
          <a:prstGeom prst="rect">
            <a:avLst/>
          </a:prstGeom>
        </p:spPr>
      </p:pic>
      <p:sp>
        <p:nvSpPr>
          <p:cNvPr id="12" name="Text 6"/>
          <p:cNvSpPr/>
          <p:nvPr/>
        </p:nvSpPr>
        <p:spPr>
          <a:xfrm>
            <a:off x="5435203" y="3947279"/>
            <a:ext cx="3244810" cy="308015"/>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Lora" pitchFamily="34" charset="0"/>
                <a:ea typeface="Lora" pitchFamily="34" charset="-122"/>
                <a:cs typeface="Lora" pitchFamily="34" charset="-120"/>
              </a:rPr>
              <a:t>Accessories: Margin Booster</a:t>
            </a:r>
            <a:endParaRPr lang="en-US" sz="1900" dirty="0"/>
          </a:p>
        </p:txBody>
      </p:sp>
      <p:sp>
        <p:nvSpPr>
          <p:cNvPr id="13" name="Text 7"/>
          <p:cNvSpPr/>
          <p:nvPr/>
        </p:nvSpPr>
        <p:spPr>
          <a:xfrm>
            <a:off x="5435203" y="4380905"/>
            <a:ext cx="3759875" cy="1340168"/>
          </a:xfrm>
          <a:prstGeom prst="rect">
            <a:avLst/>
          </a:prstGeom>
          <a:noFill/>
          <a:ln/>
        </p:spPr>
        <p:txBody>
          <a:bodyPr wrap="square" lIns="0" tIns="0" rIns="0" bIns="0" rtlCol="0" anchor="t"/>
          <a:lstStyle/>
          <a:p>
            <a:pPr marL="0" indent="0" algn="l">
              <a:lnSpc>
                <a:spcPts val="2600"/>
              </a:lnSpc>
              <a:buNone/>
            </a:pPr>
            <a:r>
              <a:rPr lang="en-US" sz="1600" dirty="0">
                <a:solidFill>
                  <a:srgbClr val="D6E5EF"/>
                </a:solidFill>
                <a:latin typeface="Source Sans 3" pitchFamily="34" charset="0"/>
                <a:ea typeface="Source Sans 3" pitchFamily="34" charset="-122"/>
                <a:cs typeface="Source Sans 3" pitchFamily="34" charset="-120"/>
              </a:rPr>
              <a:t>Accessories offer </a:t>
            </a:r>
            <a:r>
              <a:rPr lang="en-US" sz="1600" b="1" dirty="0">
                <a:solidFill>
                  <a:srgbClr val="D6E5EF"/>
                </a:solidFill>
                <a:latin typeface="Source Sans 3" pitchFamily="34" charset="0"/>
                <a:ea typeface="Source Sans 3" pitchFamily="34" charset="-122"/>
                <a:cs typeface="Source Sans 3" pitchFamily="34" charset="-120"/>
              </a:rPr>
              <a:t>moderate revenue</a:t>
            </a:r>
            <a:r>
              <a:rPr lang="en-US" sz="1600" dirty="0">
                <a:solidFill>
                  <a:srgbClr val="D6E5EF"/>
                </a:solidFill>
                <a:latin typeface="Source Sans 3" pitchFamily="34" charset="0"/>
                <a:ea typeface="Source Sans 3" pitchFamily="34" charset="-122"/>
                <a:cs typeface="Source Sans 3" pitchFamily="34" charset="-120"/>
              </a:rPr>
              <a:t> with </a:t>
            </a:r>
            <a:r>
              <a:rPr lang="en-US" sz="1600" b="1" dirty="0">
                <a:solidFill>
                  <a:srgbClr val="D6E5EF"/>
                </a:solidFill>
                <a:latin typeface="Source Sans 3" pitchFamily="34" charset="0"/>
                <a:ea typeface="Source Sans 3" pitchFamily="34" charset="-122"/>
                <a:cs typeface="Source Sans 3" pitchFamily="34" charset="-120"/>
              </a:rPr>
              <a:t>healthy margins</a:t>
            </a:r>
            <a:r>
              <a:rPr lang="en-US" sz="1600" dirty="0">
                <a:solidFill>
                  <a:srgbClr val="D6E5EF"/>
                </a:solidFill>
                <a:latin typeface="Source Sans 3" pitchFamily="34" charset="0"/>
                <a:ea typeface="Source Sans 3" pitchFamily="34" charset="-122"/>
                <a:cs typeface="Source Sans 3" pitchFamily="34" charset="-120"/>
              </a:rPr>
              <a:t>. However, they show the </a:t>
            </a:r>
            <a:r>
              <a:rPr lang="en-US" sz="1600" b="1" dirty="0">
                <a:solidFill>
                  <a:srgbClr val="D6E5EF"/>
                </a:solidFill>
                <a:latin typeface="Source Sans 3" pitchFamily="34" charset="0"/>
                <a:ea typeface="Source Sans 3" pitchFamily="34" charset="-122"/>
                <a:cs typeface="Source Sans 3" pitchFamily="34" charset="-120"/>
              </a:rPr>
              <a:t>highest return volume</a:t>
            </a:r>
            <a:r>
              <a:rPr lang="en-US" sz="1600" dirty="0">
                <a:solidFill>
                  <a:srgbClr val="D6E5EF"/>
                </a:solidFill>
                <a:latin typeface="Source Sans 3" pitchFamily="34" charset="0"/>
                <a:ea typeface="Source Sans 3" pitchFamily="34" charset="-122"/>
                <a:cs typeface="Source Sans 3" pitchFamily="34" charset="-120"/>
              </a:rPr>
              <a:t>, indicating a need for quality control improvements.</a:t>
            </a:r>
            <a:endParaRPr lang="en-US" sz="1600" dirty="0"/>
          </a:p>
        </p:txBody>
      </p:sp>
      <p:sp>
        <p:nvSpPr>
          <p:cNvPr id="14" name="Shape 8"/>
          <p:cNvSpPr/>
          <p:nvPr/>
        </p:nvSpPr>
        <p:spPr>
          <a:xfrm>
            <a:off x="9613940" y="2900124"/>
            <a:ext cx="4178737" cy="3365421"/>
          </a:xfrm>
          <a:prstGeom prst="roundRect">
            <a:avLst>
              <a:gd name="adj" fmla="val 934"/>
            </a:avLst>
          </a:prstGeom>
          <a:solidFill>
            <a:srgbClr val="444752"/>
          </a:solidFill>
          <a:ln/>
        </p:spPr>
      </p:sp>
      <p:pic>
        <p:nvPicPr>
          <p:cNvPr id="15" name="Image 4" descr="preencoded.png"/>
          <p:cNvPicPr>
            <a:picLocks noChangeAspect="1"/>
          </p:cNvPicPr>
          <p:nvPr/>
        </p:nvPicPr>
        <p:blipFill>
          <a:blip r:embed="rId9"/>
          <a:stretch>
            <a:fillRect/>
          </a:stretch>
        </p:blipFill>
        <p:spPr>
          <a:xfrm>
            <a:off x="9823371" y="3109555"/>
            <a:ext cx="628293" cy="628293"/>
          </a:xfrm>
          <a:prstGeom prst="rect">
            <a:avLst/>
          </a:prstGeom>
        </p:spPr>
      </p:pic>
      <p:pic>
        <p:nvPicPr>
          <p:cNvPr id="16"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96130" y="3282315"/>
            <a:ext cx="282654" cy="282654"/>
          </a:xfrm>
          <a:prstGeom prst="rect">
            <a:avLst/>
          </a:prstGeom>
        </p:spPr>
      </p:pic>
      <p:sp>
        <p:nvSpPr>
          <p:cNvPr id="17" name="Text 9"/>
          <p:cNvSpPr/>
          <p:nvPr/>
        </p:nvSpPr>
        <p:spPr>
          <a:xfrm>
            <a:off x="9823371" y="3947279"/>
            <a:ext cx="3146108" cy="308015"/>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Lora" pitchFamily="34" charset="0"/>
                <a:ea typeface="Lora" pitchFamily="34" charset="-122"/>
                <a:cs typeface="Lora" pitchFamily="34" charset="-120"/>
              </a:rPr>
              <a:t>Clothing: Support Category</a:t>
            </a:r>
            <a:endParaRPr lang="en-US" sz="1900" dirty="0"/>
          </a:p>
        </p:txBody>
      </p:sp>
      <p:sp>
        <p:nvSpPr>
          <p:cNvPr id="18" name="Text 10"/>
          <p:cNvSpPr/>
          <p:nvPr/>
        </p:nvSpPr>
        <p:spPr>
          <a:xfrm>
            <a:off x="9823371" y="4380905"/>
            <a:ext cx="3759875" cy="1675209"/>
          </a:xfrm>
          <a:prstGeom prst="rect">
            <a:avLst/>
          </a:prstGeom>
          <a:noFill/>
          <a:ln/>
        </p:spPr>
        <p:txBody>
          <a:bodyPr wrap="square" lIns="0" tIns="0" rIns="0" bIns="0" rtlCol="0" anchor="t"/>
          <a:lstStyle/>
          <a:p>
            <a:pPr marL="0" indent="0" algn="l">
              <a:lnSpc>
                <a:spcPts val="2600"/>
              </a:lnSpc>
              <a:buNone/>
            </a:pPr>
            <a:r>
              <a:rPr lang="en-US" sz="1600" dirty="0">
                <a:solidFill>
                  <a:srgbClr val="D6E5EF"/>
                </a:solidFill>
                <a:latin typeface="Source Sans 3" pitchFamily="34" charset="0"/>
                <a:ea typeface="Source Sans 3" pitchFamily="34" charset="-122"/>
                <a:cs typeface="Source Sans 3" pitchFamily="34" charset="-120"/>
              </a:rPr>
              <a:t>Clothing is currently our </a:t>
            </a:r>
            <a:r>
              <a:rPr lang="en-US" sz="1600" b="1" dirty="0">
                <a:solidFill>
                  <a:srgbClr val="D6E5EF"/>
                </a:solidFill>
                <a:latin typeface="Source Sans 3" pitchFamily="34" charset="0"/>
                <a:ea typeface="Source Sans 3" pitchFamily="34" charset="-122"/>
                <a:cs typeface="Source Sans 3" pitchFamily="34" charset="-120"/>
              </a:rPr>
              <a:t>lowest contributor</a:t>
            </a:r>
            <a:r>
              <a:rPr lang="en-US" sz="1600" dirty="0">
                <a:solidFill>
                  <a:srgbClr val="D6E5EF"/>
                </a:solidFill>
                <a:latin typeface="Source Sans 3" pitchFamily="34" charset="0"/>
                <a:ea typeface="Source Sans 3" pitchFamily="34" charset="-122"/>
                <a:cs typeface="Source Sans 3" pitchFamily="34" charset="-120"/>
              </a:rPr>
              <a:t> in both revenue and profit. It serves as a complementary category, enhancing the overall customer experience.</a:t>
            </a:r>
            <a:endParaRPr lang="en-US" sz="1600" dirty="0"/>
          </a:p>
        </p:txBody>
      </p:sp>
      <p:pic>
        <p:nvPicPr>
          <p:cNvPr id="19" name="Image 6" descr="preencoded.png"/>
          <p:cNvPicPr>
            <a:picLocks noChangeAspect="1"/>
          </p:cNvPicPr>
          <p:nvPr/>
        </p:nvPicPr>
        <p:blipFill>
          <a:blip r:embed="rId12"/>
          <a:stretch>
            <a:fillRect/>
          </a:stretch>
        </p:blipFill>
        <p:spPr>
          <a:xfrm>
            <a:off x="814864" y="6478310"/>
            <a:ext cx="45720" cy="814388"/>
          </a:xfrm>
          <a:prstGeom prst="rect">
            <a:avLst/>
          </a:prstGeom>
        </p:spPr>
      </p:pic>
      <p:sp>
        <p:nvSpPr>
          <p:cNvPr id="20" name="Text 11"/>
          <p:cNvSpPr/>
          <p:nvPr/>
        </p:nvSpPr>
        <p:spPr>
          <a:xfrm>
            <a:off x="1092875" y="6501170"/>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Lora" pitchFamily="34" charset="0"/>
                <a:ea typeface="Lora" pitchFamily="34" charset="-122"/>
                <a:cs typeface="Lora" pitchFamily="34" charset="-120"/>
              </a:rPr>
              <a:t>Efficient Inventory</a:t>
            </a:r>
            <a:endParaRPr lang="en-US" sz="1900" dirty="0"/>
          </a:p>
        </p:txBody>
      </p:sp>
      <p:sp>
        <p:nvSpPr>
          <p:cNvPr id="21" name="Text 12"/>
          <p:cNvSpPr/>
          <p:nvPr/>
        </p:nvSpPr>
        <p:spPr>
          <a:xfrm>
            <a:off x="1092875" y="6934795"/>
            <a:ext cx="12699802" cy="335042"/>
          </a:xfrm>
          <a:prstGeom prst="rect">
            <a:avLst/>
          </a:prstGeom>
          <a:noFill/>
          <a:ln/>
        </p:spPr>
        <p:txBody>
          <a:bodyPr wrap="none" lIns="0" tIns="0" rIns="0" bIns="0" rtlCol="0" anchor="t"/>
          <a:lstStyle/>
          <a:p>
            <a:pPr marL="0" indent="0" algn="l">
              <a:lnSpc>
                <a:spcPts val="2600"/>
              </a:lnSpc>
              <a:buNone/>
            </a:pPr>
            <a:r>
              <a:rPr lang="en-US" sz="1600" dirty="0">
                <a:solidFill>
                  <a:srgbClr val="D6E5EF"/>
                </a:solidFill>
                <a:latin typeface="Source Sans 3" pitchFamily="34" charset="0"/>
                <a:ea typeface="Source Sans 3" pitchFamily="34" charset="-122"/>
                <a:cs typeface="Source Sans 3" pitchFamily="34" charset="-120"/>
              </a:rPr>
              <a:t>Our overall stock clearance rate of </a:t>
            </a:r>
            <a:r>
              <a:rPr lang="en-US" sz="1600" b="1" dirty="0">
                <a:solidFill>
                  <a:srgbClr val="D6E5EF"/>
                </a:solidFill>
                <a:latin typeface="Source Sans 3" pitchFamily="34" charset="0"/>
                <a:ea typeface="Source Sans 3" pitchFamily="34" charset="-122"/>
                <a:cs typeface="Source Sans 3" pitchFamily="34" charset="-120"/>
              </a:rPr>
              <a:t>~97%</a:t>
            </a:r>
            <a:r>
              <a:rPr lang="en-US" sz="1600" dirty="0">
                <a:solidFill>
                  <a:srgbClr val="D6E5EF"/>
                </a:solidFill>
                <a:latin typeface="Source Sans 3" pitchFamily="34" charset="0"/>
                <a:ea typeface="Source Sans 3" pitchFamily="34" charset="-122"/>
                <a:cs typeface="Source Sans 3" pitchFamily="34" charset="-120"/>
              </a:rPr>
              <a:t> demonstrates highly efficient inventory management across all product categories.</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471CE-1E02-702F-0147-DDA7751BC1D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E1D95FF-0240-96C0-60AF-7F5146E6A095}"/>
              </a:ext>
            </a:extLst>
          </p:cNvPr>
          <p:cNvSpPr/>
          <p:nvPr/>
        </p:nvSpPr>
        <p:spPr>
          <a:xfrm>
            <a:off x="837724" y="292604"/>
            <a:ext cx="9571911" cy="615910"/>
          </a:xfrm>
          <a:prstGeom prst="rect">
            <a:avLst/>
          </a:prstGeom>
          <a:noFill/>
          <a:ln/>
        </p:spPr>
        <p:txBody>
          <a:bodyPr wrap="none" lIns="0" tIns="0" rIns="0" bIns="0" rtlCol="0" anchor="t"/>
          <a:lstStyle/>
          <a:p>
            <a:pPr marL="0" indent="0" algn="l">
              <a:lnSpc>
                <a:spcPts val="4850"/>
              </a:lnSpc>
              <a:buNone/>
            </a:pPr>
            <a:r>
              <a:rPr lang="en-US" sz="3850" dirty="0">
                <a:solidFill>
                  <a:srgbClr val="F98AC7"/>
                </a:solidFill>
                <a:latin typeface="Lora" pitchFamily="34" charset="0"/>
                <a:ea typeface="Lora" pitchFamily="34" charset="-122"/>
                <a:cs typeface="Lora" pitchFamily="34" charset="-120"/>
              </a:rPr>
              <a:t>Dashboard: Product Sub-Category Overview</a:t>
            </a:r>
            <a:endParaRPr lang="en-US" sz="3850" dirty="0"/>
          </a:p>
        </p:txBody>
      </p:sp>
      <p:pic>
        <p:nvPicPr>
          <p:cNvPr id="5" name="Picture 4">
            <a:extLst>
              <a:ext uri="{FF2B5EF4-FFF2-40B4-BE49-F238E27FC236}">
                <a16:creationId xmlns:a16="http://schemas.microsoft.com/office/drawing/2014/main" id="{8A9F14EA-108E-2470-6ECD-798D06F8EFB2}"/>
              </a:ext>
            </a:extLst>
          </p:cNvPr>
          <p:cNvPicPr>
            <a:picLocks noChangeAspect="1"/>
          </p:cNvPicPr>
          <p:nvPr/>
        </p:nvPicPr>
        <p:blipFill>
          <a:blip r:embed="rId3"/>
          <a:stretch>
            <a:fillRect/>
          </a:stretch>
        </p:blipFill>
        <p:spPr>
          <a:xfrm>
            <a:off x="0" y="1172816"/>
            <a:ext cx="14630400" cy="7030027"/>
          </a:xfrm>
          <a:prstGeom prst="rect">
            <a:avLst/>
          </a:prstGeom>
        </p:spPr>
      </p:pic>
    </p:spTree>
    <p:extLst>
      <p:ext uri="{BB962C8B-B14F-4D97-AF65-F5344CB8AC3E}">
        <p14:creationId xmlns:p14="http://schemas.microsoft.com/office/powerpoint/2010/main" val="445935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346722" y="397073"/>
            <a:ext cx="5691307" cy="393740"/>
          </a:xfrm>
          <a:prstGeom prst="rect">
            <a:avLst/>
          </a:prstGeom>
          <a:noFill/>
          <a:ln/>
        </p:spPr>
        <p:txBody>
          <a:bodyPr wrap="none" lIns="0" tIns="0" rIns="0" bIns="0" rtlCol="0" anchor="t"/>
          <a:lstStyle/>
          <a:p>
            <a:pPr marL="0" indent="0" algn="l">
              <a:lnSpc>
                <a:spcPts val="3100"/>
              </a:lnSpc>
              <a:buNone/>
            </a:pPr>
            <a:r>
              <a:rPr lang="en-US" sz="2450" dirty="0">
                <a:solidFill>
                  <a:srgbClr val="F98AC7"/>
                </a:solidFill>
                <a:latin typeface="Lora" pitchFamily="34" charset="0"/>
                <a:ea typeface="Lora" pitchFamily="34" charset="-122"/>
                <a:cs typeface="Lora" pitchFamily="34" charset="-120"/>
              </a:rPr>
              <a:t>Product Overview: Sub-Category Level</a:t>
            </a:r>
            <a:endParaRPr lang="en-US" sz="2450" dirty="0"/>
          </a:p>
        </p:txBody>
      </p:sp>
      <p:sp>
        <p:nvSpPr>
          <p:cNvPr id="3" name="Text 1"/>
          <p:cNvSpPr/>
          <p:nvPr/>
        </p:nvSpPr>
        <p:spPr>
          <a:xfrm>
            <a:off x="2346722" y="961906"/>
            <a:ext cx="9936837" cy="351234"/>
          </a:xfrm>
          <a:prstGeom prst="rect">
            <a:avLst/>
          </a:prstGeom>
          <a:noFill/>
          <a:ln/>
        </p:spPr>
        <p:txBody>
          <a:bodyPr wrap="square" lIns="0" tIns="0" rIns="0" bIns="0" rtlCol="0" anchor="t"/>
          <a:lstStyle/>
          <a:p>
            <a:pPr marL="0" indent="0" algn="l">
              <a:lnSpc>
                <a:spcPts val="1350"/>
              </a:lnSpc>
              <a:buNone/>
            </a:pPr>
            <a:r>
              <a:rPr lang="en-US" sz="1050" dirty="0">
                <a:solidFill>
                  <a:srgbClr val="D6E5EF"/>
                </a:solidFill>
                <a:latin typeface="Source Sans 3" pitchFamily="34" charset="0"/>
                <a:ea typeface="Source Sans 3" pitchFamily="34" charset="-122"/>
                <a:cs typeface="Source Sans 3" pitchFamily="34" charset="-120"/>
              </a:rPr>
              <a:t>Delving deeper into product performance, this analysis provides a granular view of revenue, profit, and order volumes across specific product sub-categories, highlighting our top-performing "hero products."</a:t>
            </a:r>
            <a:endParaRPr lang="en-US" sz="1050" dirty="0"/>
          </a:p>
        </p:txBody>
      </p:sp>
      <p:pic>
        <p:nvPicPr>
          <p:cNvPr id="4" name="Image 0" descr="preencoded.png"/>
          <p:cNvPicPr>
            <a:picLocks noChangeAspect="1"/>
          </p:cNvPicPr>
          <p:nvPr/>
        </p:nvPicPr>
        <p:blipFill>
          <a:blip r:embed="rId3"/>
          <a:stretch>
            <a:fillRect/>
          </a:stretch>
        </p:blipFill>
        <p:spPr>
          <a:xfrm>
            <a:off x="2346722" y="1409343"/>
            <a:ext cx="9936837" cy="5162907"/>
          </a:xfrm>
          <a:prstGeom prst="rect">
            <a:avLst/>
          </a:prstGeom>
        </p:spPr>
      </p:pic>
      <p:sp>
        <p:nvSpPr>
          <p:cNvPr id="5" name="Shape 2"/>
          <p:cNvSpPr/>
          <p:nvPr/>
        </p:nvSpPr>
        <p:spPr>
          <a:xfrm>
            <a:off x="4879896" y="6572250"/>
            <a:ext cx="133826" cy="133826"/>
          </a:xfrm>
          <a:prstGeom prst="roundRect">
            <a:avLst>
              <a:gd name="adj" fmla="val 13666"/>
            </a:avLst>
          </a:prstGeom>
          <a:solidFill>
            <a:srgbClr val="DA0B7D"/>
          </a:solidFill>
          <a:ln/>
        </p:spPr>
      </p:sp>
      <p:sp>
        <p:nvSpPr>
          <p:cNvPr id="6" name="Text 3"/>
          <p:cNvSpPr/>
          <p:nvPr/>
        </p:nvSpPr>
        <p:spPr>
          <a:xfrm>
            <a:off x="5074682" y="6572250"/>
            <a:ext cx="482679" cy="133945"/>
          </a:xfrm>
          <a:prstGeom prst="rect">
            <a:avLst/>
          </a:prstGeom>
          <a:noFill/>
          <a:ln/>
        </p:spPr>
        <p:txBody>
          <a:bodyPr wrap="none" lIns="0" tIns="0" rIns="0" bIns="0" rtlCol="0" anchor="t"/>
          <a:lstStyle/>
          <a:p>
            <a:pPr marL="0" indent="0" algn="l">
              <a:lnSpc>
                <a:spcPts val="1050"/>
              </a:lnSpc>
              <a:buNone/>
            </a:pPr>
            <a:r>
              <a:rPr lang="en-US" sz="1050" dirty="0">
                <a:solidFill>
                  <a:srgbClr val="D6E5EF"/>
                </a:solidFill>
                <a:latin typeface="Source Sans 3" pitchFamily="34" charset="0"/>
                <a:ea typeface="Source Sans 3" pitchFamily="34" charset="-122"/>
                <a:cs typeface="Source Sans 3" pitchFamily="34" charset="-120"/>
              </a:rPr>
              <a:t>Revenue</a:t>
            </a:r>
            <a:endParaRPr lang="en-US" sz="1050" dirty="0"/>
          </a:p>
        </p:txBody>
      </p:sp>
      <p:sp>
        <p:nvSpPr>
          <p:cNvPr id="7" name="Shape 4"/>
          <p:cNvSpPr/>
          <p:nvPr/>
        </p:nvSpPr>
        <p:spPr>
          <a:xfrm>
            <a:off x="7062430" y="6572250"/>
            <a:ext cx="133826" cy="133826"/>
          </a:xfrm>
          <a:prstGeom prst="roundRect">
            <a:avLst>
              <a:gd name="adj" fmla="val 13666"/>
            </a:avLst>
          </a:prstGeom>
          <a:solidFill>
            <a:srgbClr val="F545A6"/>
          </a:solidFill>
          <a:ln/>
        </p:spPr>
      </p:sp>
      <p:sp>
        <p:nvSpPr>
          <p:cNvPr id="8" name="Text 5"/>
          <p:cNvSpPr/>
          <p:nvPr/>
        </p:nvSpPr>
        <p:spPr>
          <a:xfrm>
            <a:off x="7257217" y="6572250"/>
            <a:ext cx="310396" cy="133945"/>
          </a:xfrm>
          <a:prstGeom prst="rect">
            <a:avLst/>
          </a:prstGeom>
          <a:noFill/>
          <a:ln/>
        </p:spPr>
        <p:txBody>
          <a:bodyPr wrap="none" lIns="0" tIns="0" rIns="0" bIns="0" rtlCol="0" anchor="t"/>
          <a:lstStyle/>
          <a:p>
            <a:pPr marL="0" indent="0" algn="l">
              <a:lnSpc>
                <a:spcPts val="1050"/>
              </a:lnSpc>
              <a:buNone/>
            </a:pPr>
            <a:r>
              <a:rPr lang="en-US" sz="1050" dirty="0">
                <a:solidFill>
                  <a:srgbClr val="D6E5EF"/>
                </a:solidFill>
                <a:latin typeface="Source Sans 3" pitchFamily="34" charset="0"/>
                <a:ea typeface="Source Sans 3" pitchFamily="34" charset="-122"/>
                <a:cs typeface="Source Sans 3" pitchFamily="34" charset="-120"/>
              </a:rPr>
              <a:t>Profit</a:t>
            </a:r>
            <a:endParaRPr lang="en-US" sz="1050" dirty="0"/>
          </a:p>
        </p:txBody>
      </p:sp>
      <p:sp>
        <p:nvSpPr>
          <p:cNvPr id="9" name="Shape 6"/>
          <p:cNvSpPr/>
          <p:nvPr/>
        </p:nvSpPr>
        <p:spPr>
          <a:xfrm>
            <a:off x="9072801" y="6572250"/>
            <a:ext cx="133826" cy="133826"/>
          </a:xfrm>
          <a:prstGeom prst="roundRect">
            <a:avLst>
              <a:gd name="adj" fmla="val 13666"/>
            </a:avLst>
          </a:prstGeom>
          <a:solidFill>
            <a:srgbClr val="FA96CD"/>
          </a:solidFill>
          <a:ln/>
        </p:spPr>
      </p:sp>
      <p:sp>
        <p:nvSpPr>
          <p:cNvPr id="10" name="Text 7"/>
          <p:cNvSpPr/>
          <p:nvPr/>
        </p:nvSpPr>
        <p:spPr>
          <a:xfrm>
            <a:off x="9267587" y="6572250"/>
            <a:ext cx="376595" cy="133945"/>
          </a:xfrm>
          <a:prstGeom prst="rect">
            <a:avLst/>
          </a:prstGeom>
          <a:noFill/>
          <a:ln/>
        </p:spPr>
        <p:txBody>
          <a:bodyPr wrap="none" lIns="0" tIns="0" rIns="0" bIns="0" rtlCol="0" anchor="t"/>
          <a:lstStyle/>
          <a:p>
            <a:pPr marL="0" indent="0" algn="l">
              <a:lnSpc>
                <a:spcPts val="1050"/>
              </a:lnSpc>
              <a:buNone/>
            </a:pPr>
            <a:r>
              <a:rPr lang="en-US" sz="1050" dirty="0">
                <a:solidFill>
                  <a:srgbClr val="D6E5EF"/>
                </a:solidFill>
                <a:latin typeface="Source Sans 3" pitchFamily="34" charset="0"/>
                <a:ea typeface="Source Sans 3" pitchFamily="34" charset="-122"/>
                <a:cs typeface="Source Sans 3" pitchFamily="34" charset="-120"/>
              </a:rPr>
              <a:t>Orders</a:t>
            </a:r>
            <a:endParaRPr lang="en-US" sz="1050" dirty="0"/>
          </a:p>
        </p:txBody>
      </p:sp>
      <p:sp>
        <p:nvSpPr>
          <p:cNvPr id="11" name="Text 8"/>
          <p:cNvSpPr/>
          <p:nvPr/>
        </p:nvSpPr>
        <p:spPr>
          <a:xfrm>
            <a:off x="2346722" y="7070169"/>
            <a:ext cx="9936837" cy="702296"/>
          </a:xfrm>
          <a:prstGeom prst="rect">
            <a:avLst/>
          </a:prstGeom>
          <a:noFill/>
          <a:ln/>
        </p:spPr>
        <p:txBody>
          <a:bodyPr wrap="square" lIns="0" tIns="0" rIns="0" bIns="0" rtlCol="0" anchor="t"/>
          <a:lstStyle/>
          <a:p>
            <a:pPr marL="342900" indent="-342900" algn="l">
              <a:lnSpc>
                <a:spcPts val="1350"/>
              </a:lnSpc>
              <a:buSzPct val="100000"/>
              <a:buChar char="•"/>
            </a:pPr>
            <a:r>
              <a:rPr lang="en-US" sz="1050" b="1" dirty="0">
                <a:solidFill>
                  <a:srgbClr val="D6E5EF"/>
                </a:solidFill>
                <a:latin typeface="Source Sans 3" pitchFamily="34" charset="0"/>
                <a:ea typeface="Source Sans 3" pitchFamily="34" charset="-122"/>
                <a:cs typeface="Source Sans 3" pitchFamily="34" charset="-120"/>
              </a:rPr>
              <a:t>Hero Products Drive Revenue:</a:t>
            </a:r>
            <a:r>
              <a:rPr lang="en-US" sz="1050" dirty="0">
                <a:solidFill>
                  <a:srgbClr val="D6E5EF"/>
                </a:solidFill>
                <a:latin typeface="Source Sans 3" pitchFamily="34" charset="0"/>
                <a:ea typeface="Source Sans 3" pitchFamily="34" charset="-122"/>
                <a:cs typeface="Source Sans 3" pitchFamily="34" charset="-120"/>
              </a:rPr>
              <a:t> </a:t>
            </a:r>
            <a:r>
              <a:rPr lang="en-US" sz="1050" dirty="0">
                <a:solidFill>
                  <a:srgbClr val="673AB7"/>
                </a:solidFill>
                <a:latin typeface="Source Sans 3" pitchFamily="34" charset="0"/>
                <a:ea typeface="Source Sans 3" pitchFamily="34" charset="-122"/>
                <a:cs typeface="Source Sans 3" pitchFamily="34" charset="-120"/>
              </a:rPr>
              <a:t>Mountain Bikes</a:t>
            </a:r>
            <a:r>
              <a:rPr lang="en-US" sz="1050" dirty="0">
                <a:solidFill>
                  <a:srgbClr val="D6E5EF"/>
                </a:solidFill>
                <a:latin typeface="Source Sans 3" pitchFamily="34" charset="0"/>
                <a:ea typeface="Source Sans 3" pitchFamily="34" charset="-122"/>
                <a:cs typeface="Source Sans 3" pitchFamily="34" charset="-120"/>
              </a:rPr>
              <a:t> and </a:t>
            </a:r>
            <a:r>
              <a:rPr lang="en-US" sz="1050" dirty="0">
                <a:solidFill>
                  <a:srgbClr val="673AB7"/>
                </a:solidFill>
                <a:latin typeface="Source Sans 3" pitchFamily="34" charset="0"/>
                <a:ea typeface="Source Sans 3" pitchFamily="34" charset="-122"/>
                <a:cs typeface="Source Sans 3" pitchFamily="34" charset="-120"/>
              </a:rPr>
              <a:t>Road Bikes</a:t>
            </a:r>
            <a:r>
              <a:rPr lang="en-US" sz="1050" dirty="0">
                <a:solidFill>
                  <a:srgbClr val="D6E5EF"/>
                </a:solidFill>
                <a:latin typeface="Source Sans 3" pitchFamily="34" charset="0"/>
                <a:ea typeface="Source Sans 3" pitchFamily="34" charset="-122"/>
                <a:cs typeface="Source Sans 3" pitchFamily="34" charset="-120"/>
              </a:rPr>
              <a:t> are clear leaders, contributing significantly to overall revenue and profit.</a:t>
            </a:r>
            <a:endParaRPr lang="en-US" sz="1050" dirty="0"/>
          </a:p>
          <a:p>
            <a:pPr marL="342900" indent="-342900" algn="l">
              <a:lnSpc>
                <a:spcPts val="1350"/>
              </a:lnSpc>
              <a:buSzPct val="100000"/>
              <a:buChar char="•"/>
            </a:pPr>
            <a:r>
              <a:rPr lang="en-US" sz="1050" b="1" dirty="0">
                <a:solidFill>
                  <a:srgbClr val="D6E5EF"/>
                </a:solidFill>
                <a:latin typeface="Source Sans 3" pitchFamily="34" charset="0"/>
                <a:ea typeface="Source Sans 3" pitchFamily="34" charset="-122"/>
                <a:cs typeface="Source Sans 3" pitchFamily="34" charset="-120"/>
              </a:rPr>
              <a:t>Consistent Profit Margins:</a:t>
            </a:r>
            <a:r>
              <a:rPr lang="en-US" sz="1050" dirty="0">
                <a:solidFill>
                  <a:srgbClr val="D6E5EF"/>
                </a:solidFill>
                <a:latin typeface="Source Sans 3" pitchFamily="34" charset="0"/>
                <a:ea typeface="Source Sans 3" pitchFamily="34" charset="-122"/>
                <a:cs typeface="Source Sans 3" pitchFamily="34" charset="-120"/>
              </a:rPr>
              <a:t> Profit margins remain stable across these top-performing SKUs, indicating healthy unit economics.</a:t>
            </a:r>
            <a:endParaRPr lang="en-US" sz="1050" dirty="0"/>
          </a:p>
          <a:p>
            <a:pPr marL="342900" indent="-342900" algn="l">
              <a:lnSpc>
                <a:spcPts val="1350"/>
              </a:lnSpc>
              <a:buSzPct val="100000"/>
              <a:buChar char="•"/>
            </a:pPr>
            <a:r>
              <a:rPr lang="en-US" sz="1050" b="1" dirty="0">
                <a:solidFill>
                  <a:srgbClr val="D6E5EF"/>
                </a:solidFill>
                <a:latin typeface="Source Sans 3" pitchFamily="34" charset="0"/>
                <a:ea typeface="Source Sans 3" pitchFamily="34" charset="-122"/>
                <a:cs typeface="Source Sans 3" pitchFamily="34" charset="-120"/>
              </a:rPr>
              <a:t>SKU-Level Optimization:</a:t>
            </a:r>
            <a:r>
              <a:rPr lang="en-US" sz="1050" dirty="0">
                <a:solidFill>
                  <a:srgbClr val="D6E5EF"/>
                </a:solidFill>
                <a:latin typeface="Source Sans 3" pitchFamily="34" charset="0"/>
                <a:ea typeface="Source Sans 3" pitchFamily="34" charset="-122"/>
                <a:cs typeface="Source Sans 3" pitchFamily="34" charset="-120"/>
              </a:rPr>
              <a:t> Focusing on the distinct characteristics and customer segments of these hero products offers significant opportunities for further optimization and growth.</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4BBAC-949D-BAFD-3FDC-F35863C30F7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10FB8D4-AC77-E098-A257-24FE1E254FC5}"/>
              </a:ext>
            </a:extLst>
          </p:cNvPr>
          <p:cNvSpPr/>
          <p:nvPr/>
        </p:nvSpPr>
        <p:spPr>
          <a:xfrm>
            <a:off x="837724" y="292604"/>
            <a:ext cx="9571911" cy="615910"/>
          </a:xfrm>
          <a:prstGeom prst="rect">
            <a:avLst/>
          </a:prstGeom>
          <a:noFill/>
          <a:ln/>
        </p:spPr>
        <p:txBody>
          <a:bodyPr wrap="none" lIns="0" tIns="0" rIns="0" bIns="0" rtlCol="0" anchor="t"/>
          <a:lstStyle/>
          <a:p>
            <a:pPr marL="0" indent="0" algn="l">
              <a:lnSpc>
                <a:spcPts val="4850"/>
              </a:lnSpc>
              <a:buNone/>
            </a:pPr>
            <a:r>
              <a:rPr lang="en-US" sz="3850" dirty="0">
                <a:solidFill>
                  <a:srgbClr val="F98AC7"/>
                </a:solidFill>
                <a:latin typeface="Lora" pitchFamily="34" charset="0"/>
                <a:ea typeface="Lora" pitchFamily="34" charset="-122"/>
                <a:cs typeface="Lora" pitchFamily="34" charset="-120"/>
              </a:rPr>
              <a:t>Dashboard: Customer Overview</a:t>
            </a:r>
            <a:endParaRPr lang="en-US" sz="3850" dirty="0"/>
          </a:p>
        </p:txBody>
      </p:sp>
      <p:pic>
        <p:nvPicPr>
          <p:cNvPr id="5" name="Picture 4">
            <a:extLst>
              <a:ext uri="{FF2B5EF4-FFF2-40B4-BE49-F238E27FC236}">
                <a16:creationId xmlns:a16="http://schemas.microsoft.com/office/drawing/2014/main" id="{2786D9BC-4D4D-30F1-D0C1-FEE81C034F23}"/>
              </a:ext>
            </a:extLst>
          </p:cNvPr>
          <p:cNvPicPr>
            <a:picLocks noChangeAspect="1"/>
          </p:cNvPicPr>
          <p:nvPr/>
        </p:nvPicPr>
        <p:blipFill>
          <a:blip r:embed="rId3"/>
          <a:stretch>
            <a:fillRect/>
          </a:stretch>
        </p:blipFill>
        <p:spPr>
          <a:xfrm>
            <a:off x="0" y="1033669"/>
            <a:ext cx="14630400" cy="7185009"/>
          </a:xfrm>
          <a:prstGeom prst="rect">
            <a:avLst/>
          </a:prstGeom>
        </p:spPr>
      </p:pic>
    </p:spTree>
    <p:extLst>
      <p:ext uri="{BB962C8B-B14F-4D97-AF65-F5344CB8AC3E}">
        <p14:creationId xmlns:p14="http://schemas.microsoft.com/office/powerpoint/2010/main" val="2981421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7A91A-1E47-B394-3EE8-0BE83563D446}"/>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4566503D-5ECA-5532-5724-AD58B721EDEA}"/>
              </a:ext>
            </a:extLst>
          </p:cNvPr>
          <p:cNvSpPr/>
          <p:nvPr/>
        </p:nvSpPr>
        <p:spPr>
          <a:xfrm>
            <a:off x="834886" y="493427"/>
            <a:ext cx="13285780" cy="868235"/>
          </a:xfrm>
          <a:prstGeom prst="rect">
            <a:avLst/>
          </a:prstGeom>
          <a:noFill/>
          <a:ln/>
        </p:spPr>
        <p:txBody>
          <a:bodyPr wrap="square" lIns="0" tIns="0" rIns="0" bIns="0" rtlCol="0" anchor="t"/>
          <a:lstStyle/>
          <a:p>
            <a:pPr marL="0" indent="0" algn="l">
              <a:lnSpc>
                <a:spcPts val="4850"/>
              </a:lnSpc>
              <a:buNone/>
            </a:pPr>
            <a:r>
              <a:rPr lang="en-US" sz="3850" dirty="0">
                <a:solidFill>
                  <a:srgbClr val="F98AC7"/>
                </a:solidFill>
                <a:latin typeface="Lora" pitchFamily="34" charset="0"/>
                <a:ea typeface="Lora" pitchFamily="34" charset="-122"/>
                <a:cs typeface="Lora" pitchFamily="34" charset="-120"/>
              </a:rPr>
              <a:t>Adventure Works: Project Summary</a:t>
            </a:r>
            <a:endParaRPr lang="en-US" sz="3850" dirty="0"/>
          </a:p>
        </p:txBody>
      </p:sp>
      <p:sp>
        <p:nvSpPr>
          <p:cNvPr id="6" name="TextBox 5">
            <a:extLst>
              <a:ext uri="{FF2B5EF4-FFF2-40B4-BE49-F238E27FC236}">
                <a16:creationId xmlns:a16="http://schemas.microsoft.com/office/drawing/2014/main" id="{3716E6B2-E370-4DF6-1C08-EDEC425779A7}"/>
              </a:ext>
            </a:extLst>
          </p:cNvPr>
          <p:cNvSpPr txBox="1"/>
          <p:nvPr/>
        </p:nvSpPr>
        <p:spPr>
          <a:xfrm>
            <a:off x="834886" y="1883109"/>
            <a:ext cx="12036287" cy="3416320"/>
          </a:xfrm>
          <a:prstGeom prst="rect">
            <a:avLst/>
          </a:prstGeom>
          <a:noFill/>
        </p:spPr>
        <p:txBody>
          <a:bodyPr wrap="square">
            <a:spAutoFit/>
          </a:bodyPr>
          <a:lstStyle/>
          <a:p>
            <a:pPr>
              <a:buNone/>
            </a:pPr>
            <a:r>
              <a:rPr lang="en-US" b="1" dirty="0">
                <a:solidFill>
                  <a:schemeClr val="bg1"/>
                </a:solidFill>
              </a:rPr>
              <a:t>📊 Adventure Works Sales Dashboard – Project Summary</a:t>
            </a:r>
            <a:br>
              <a:rPr lang="en-US" dirty="0">
                <a:solidFill>
                  <a:schemeClr val="bg1"/>
                </a:solidFill>
              </a:rPr>
            </a:br>
            <a:endParaRPr lang="en-US" dirty="0">
              <a:solidFill>
                <a:schemeClr val="bg1"/>
              </a:solidFill>
            </a:endParaRPr>
          </a:p>
          <a:p>
            <a:pPr>
              <a:buNone/>
            </a:pPr>
            <a:r>
              <a:rPr lang="en-US" b="1" dirty="0">
                <a:solidFill>
                  <a:schemeClr val="bg1"/>
                </a:solidFill>
              </a:rPr>
              <a:t>🔹 Project Objective</a:t>
            </a:r>
          </a:p>
          <a:p>
            <a:pPr>
              <a:buNone/>
            </a:pPr>
            <a:r>
              <a:rPr lang="en-US" dirty="0">
                <a:solidFill>
                  <a:schemeClr val="bg1"/>
                </a:solidFill>
              </a:rPr>
              <a:t>The objective of this project was to design an </a:t>
            </a:r>
            <a:r>
              <a:rPr lang="en-US" b="1" dirty="0">
                <a:solidFill>
                  <a:schemeClr val="bg1"/>
                </a:solidFill>
              </a:rPr>
              <a:t>interactive Power BI dashboard</a:t>
            </a:r>
            <a:r>
              <a:rPr lang="en-US" dirty="0">
                <a:solidFill>
                  <a:schemeClr val="bg1"/>
                </a:solidFill>
              </a:rPr>
              <a:t> to analyze </a:t>
            </a:r>
            <a:r>
              <a:rPr lang="en-US" b="1" dirty="0">
                <a:solidFill>
                  <a:schemeClr val="bg1"/>
                </a:solidFill>
              </a:rPr>
              <a:t>sales performance, customer behavior, product trends, and regional profitability</a:t>
            </a:r>
            <a:r>
              <a:rPr lang="en-US" dirty="0">
                <a:solidFill>
                  <a:schemeClr val="bg1"/>
                </a:solidFill>
              </a:rPr>
              <a:t>, enabling management to make </a:t>
            </a:r>
            <a:r>
              <a:rPr lang="en-US" b="1" dirty="0">
                <a:solidFill>
                  <a:schemeClr val="bg1"/>
                </a:solidFill>
              </a:rPr>
              <a:t>data-driven strategic decisions</a:t>
            </a:r>
            <a:r>
              <a:rPr lang="en-US" dirty="0">
                <a:solidFill>
                  <a:schemeClr val="bg1"/>
                </a:solidFill>
              </a:rPr>
              <a:t>.</a:t>
            </a:r>
          </a:p>
          <a:p>
            <a:pPr>
              <a:buNone/>
            </a:pPr>
            <a:br>
              <a:rPr lang="en-US" dirty="0">
                <a:solidFill>
                  <a:schemeClr val="bg1"/>
                </a:solidFill>
              </a:rPr>
            </a:br>
            <a:endParaRPr lang="en-US" dirty="0">
              <a:solidFill>
                <a:schemeClr val="bg1"/>
              </a:solidFill>
            </a:endParaRPr>
          </a:p>
          <a:p>
            <a:pPr>
              <a:buNone/>
            </a:pPr>
            <a:r>
              <a:rPr lang="en-US" b="1" dirty="0">
                <a:solidFill>
                  <a:schemeClr val="bg1"/>
                </a:solidFill>
              </a:rPr>
              <a:t>🔹 Tools &amp; Technologies Used</a:t>
            </a:r>
          </a:p>
          <a:p>
            <a:pPr>
              <a:buFont typeface="Arial" panose="020B0604020202020204" pitchFamily="34" charset="0"/>
              <a:buChar char="•"/>
            </a:pPr>
            <a:r>
              <a:rPr lang="en-US" b="1" dirty="0">
                <a:solidFill>
                  <a:schemeClr val="bg1"/>
                </a:solidFill>
              </a:rPr>
              <a:t>Power BI</a:t>
            </a:r>
            <a:r>
              <a:rPr lang="en-US" dirty="0">
                <a:solidFill>
                  <a:schemeClr val="bg1"/>
                </a:solidFill>
              </a:rPr>
              <a:t> – Data modeling, DAX, interactive dashboards</a:t>
            </a:r>
          </a:p>
          <a:p>
            <a:pPr>
              <a:buFont typeface="Arial" panose="020B0604020202020204" pitchFamily="34" charset="0"/>
              <a:buChar char="•"/>
            </a:pPr>
            <a:r>
              <a:rPr lang="en-US" b="1" dirty="0">
                <a:solidFill>
                  <a:schemeClr val="bg1"/>
                </a:solidFill>
              </a:rPr>
              <a:t>Power Query</a:t>
            </a:r>
            <a:r>
              <a:rPr lang="en-US" dirty="0">
                <a:solidFill>
                  <a:schemeClr val="bg1"/>
                </a:solidFill>
              </a:rPr>
              <a:t> – Data cleaning and transformation</a:t>
            </a:r>
          </a:p>
          <a:p>
            <a:pPr>
              <a:buFont typeface="Arial" panose="020B0604020202020204" pitchFamily="34" charset="0"/>
              <a:buChar char="•"/>
            </a:pPr>
            <a:r>
              <a:rPr lang="en-US" b="1" dirty="0">
                <a:solidFill>
                  <a:schemeClr val="bg1"/>
                </a:solidFill>
              </a:rPr>
              <a:t>DAX</a:t>
            </a:r>
            <a:r>
              <a:rPr lang="en-US" dirty="0">
                <a:solidFill>
                  <a:schemeClr val="bg1"/>
                </a:solidFill>
              </a:rPr>
              <a:t> – Measures for revenue, profit, growth, KPIs</a:t>
            </a:r>
          </a:p>
          <a:p>
            <a:pPr>
              <a:buFont typeface="Arial" panose="020B0604020202020204" pitchFamily="34" charset="0"/>
              <a:buChar char="•"/>
            </a:pPr>
            <a:r>
              <a:rPr lang="en-US" b="1" dirty="0">
                <a:solidFill>
                  <a:schemeClr val="bg1"/>
                </a:solidFill>
              </a:rPr>
              <a:t>Adventure Works Dataset</a:t>
            </a:r>
            <a:r>
              <a:rPr lang="en-US" dirty="0">
                <a:solidFill>
                  <a:schemeClr val="bg1"/>
                </a:solidFill>
              </a:rPr>
              <a:t> – Sales, customers, products, geography</a:t>
            </a:r>
          </a:p>
        </p:txBody>
      </p:sp>
      <p:sp>
        <p:nvSpPr>
          <p:cNvPr id="8" name="TextBox 7">
            <a:extLst>
              <a:ext uri="{FF2B5EF4-FFF2-40B4-BE49-F238E27FC236}">
                <a16:creationId xmlns:a16="http://schemas.microsoft.com/office/drawing/2014/main" id="{7500AA5A-DD11-3AD6-F164-578A7C580C91}"/>
              </a:ext>
            </a:extLst>
          </p:cNvPr>
          <p:cNvSpPr txBox="1"/>
          <p:nvPr/>
        </p:nvSpPr>
        <p:spPr>
          <a:xfrm>
            <a:off x="834886" y="5574630"/>
            <a:ext cx="7315200" cy="2308324"/>
          </a:xfrm>
          <a:prstGeom prst="rect">
            <a:avLst/>
          </a:prstGeom>
          <a:noFill/>
        </p:spPr>
        <p:txBody>
          <a:bodyPr wrap="square">
            <a:spAutoFit/>
          </a:bodyPr>
          <a:lstStyle/>
          <a:p>
            <a:pPr>
              <a:buNone/>
            </a:pPr>
            <a:r>
              <a:rPr lang="en-US" b="1" dirty="0">
                <a:solidFill>
                  <a:schemeClr val="bg1"/>
                </a:solidFill>
              </a:rPr>
              <a:t>🔹 Key Business Metrics Tracked</a:t>
            </a:r>
          </a:p>
          <a:p>
            <a:pPr>
              <a:buFont typeface="Arial" panose="020B0604020202020204" pitchFamily="34" charset="0"/>
              <a:buChar char="•"/>
            </a:pPr>
            <a:r>
              <a:rPr lang="en-US" dirty="0">
                <a:solidFill>
                  <a:schemeClr val="bg1"/>
                </a:solidFill>
              </a:rPr>
              <a:t>Total Revenue</a:t>
            </a:r>
          </a:p>
          <a:p>
            <a:pPr>
              <a:buFont typeface="Arial" panose="020B0604020202020204" pitchFamily="34" charset="0"/>
              <a:buChar char="•"/>
            </a:pPr>
            <a:r>
              <a:rPr lang="en-US" dirty="0">
                <a:solidFill>
                  <a:schemeClr val="bg1"/>
                </a:solidFill>
              </a:rPr>
              <a:t>Total Profit &amp; Profit Margin</a:t>
            </a:r>
          </a:p>
          <a:p>
            <a:pPr>
              <a:buFont typeface="Arial" panose="020B0604020202020204" pitchFamily="34" charset="0"/>
              <a:buChar char="•"/>
            </a:pPr>
            <a:r>
              <a:rPr lang="en-US" dirty="0">
                <a:solidFill>
                  <a:schemeClr val="bg1"/>
                </a:solidFill>
              </a:rPr>
              <a:t>Cost of Goods Sold (COGS)</a:t>
            </a:r>
          </a:p>
          <a:p>
            <a:pPr>
              <a:buFont typeface="Arial" panose="020B0604020202020204" pitchFamily="34" charset="0"/>
              <a:buChar char="•"/>
            </a:pPr>
            <a:r>
              <a:rPr lang="en-US" dirty="0">
                <a:solidFill>
                  <a:schemeClr val="bg1"/>
                </a:solidFill>
              </a:rPr>
              <a:t>Total Orders &amp; Returned Orders</a:t>
            </a:r>
          </a:p>
          <a:p>
            <a:pPr>
              <a:buFont typeface="Arial" panose="020B0604020202020204" pitchFamily="34" charset="0"/>
              <a:buChar char="•"/>
            </a:pPr>
            <a:r>
              <a:rPr lang="en-US" dirty="0">
                <a:solidFill>
                  <a:schemeClr val="bg1"/>
                </a:solidFill>
              </a:rPr>
              <a:t>Customer Count &amp; Purchase Power</a:t>
            </a:r>
          </a:p>
          <a:p>
            <a:pPr>
              <a:buFont typeface="Arial" panose="020B0604020202020204" pitchFamily="34" charset="0"/>
              <a:buChar char="•"/>
            </a:pPr>
            <a:r>
              <a:rPr lang="en-US" dirty="0">
                <a:solidFill>
                  <a:schemeClr val="bg1"/>
                </a:solidFill>
              </a:rPr>
              <a:t>Stock Clearance Rate</a:t>
            </a:r>
          </a:p>
          <a:p>
            <a:pPr>
              <a:buFont typeface="Arial" panose="020B0604020202020204" pitchFamily="34" charset="0"/>
              <a:buChar char="•"/>
            </a:pPr>
            <a:r>
              <a:rPr lang="en-US" dirty="0">
                <a:solidFill>
                  <a:schemeClr val="bg1"/>
                </a:solidFill>
              </a:rPr>
              <a:t>Year-to-Date (YTD), Month-to-Date (MTD), and YoY Growth</a:t>
            </a:r>
          </a:p>
        </p:txBody>
      </p:sp>
    </p:spTree>
    <p:extLst>
      <p:ext uri="{BB962C8B-B14F-4D97-AF65-F5344CB8AC3E}">
        <p14:creationId xmlns:p14="http://schemas.microsoft.com/office/powerpoint/2010/main" val="4171031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857851"/>
            <a:ext cx="11524298" cy="615910"/>
          </a:xfrm>
          <a:prstGeom prst="rect">
            <a:avLst/>
          </a:prstGeom>
          <a:noFill/>
          <a:ln/>
        </p:spPr>
        <p:txBody>
          <a:bodyPr wrap="none" lIns="0" tIns="0" rIns="0" bIns="0" rtlCol="0" anchor="t"/>
          <a:lstStyle/>
          <a:p>
            <a:pPr marL="0" indent="0" algn="l">
              <a:lnSpc>
                <a:spcPts val="4850"/>
              </a:lnSpc>
              <a:buNone/>
            </a:pPr>
            <a:r>
              <a:rPr lang="en-US" sz="3850" dirty="0">
                <a:solidFill>
                  <a:srgbClr val="F98AC7"/>
                </a:solidFill>
                <a:latin typeface="Lora" pitchFamily="34" charset="0"/>
                <a:ea typeface="Lora" pitchFamily="34" charset="-122"/>
                <a:cs typeface="Lora" pitchFamily="34" charset="-120"/>
              </a:rPr>
              <a:t>Customer Overview: Understanding Our Audience</a:t>
            </a:r>
            <a:endParaRPr lang="en-US" sz="3850" dirty="0"/>
          </a:p>
        </p:txBody>
      </p:sp>
      <p:sp>
        <p:nvSpPr>
          <p:cNvPr id="3" name="Shape 1"/>
          <p:cNvSpPr/>
          <p:nvPr/>
        </p:nvSpPr>
        <p:spPr>
          <a:xfrm>
            <a:off x="837724" y="2892623"/>
            <a:ext cx="6372701" cy="2573417"/>
          </a:xfrm>
          <a:prstGeom prst="roundRect">
            <a:avLst>
              <a:gd name="adj" fmla="val 4264"/>
            </a:avLst>
          </a:prstGeom>
          <a:solidFill>
            <a:srgbClr val="252833"/>
          </a:solidFill>
          <a:ln w="22860">
            <a:solidFill>
              <a:srgbClr val="5D606B"/>
            </a:solidFill>
            <a:prstDash val="solid"/>
          </a:ln>
        </p:spPr>
      </p:sp>
      <p:pic>
        <p:nvPicPr>
          <p:cNvPr id="4" name="Image 0" descr="preencoded.png"/>
          <p:cNvPicPr>
            <a:picLocks noChangeAspect="1"/>
          </p:cNvPicPr>
          <p:nvPr/>
        </p:nvPicPr>
        <p:blipFill>
          <a:blip r:embed="rId3"/>
          <a:stretch>
            <a:fillRect/>
          </a:stretch>
        </p:blipFill>
        <p:spPr>
          <a:xfrm>
            <a:off x="814864" y="2892623"/>
            <a:ext cx="91440" cy="2573417"/>
          </a:xfrm>
          <a:prstGeom prst="rect">
            <a:avLst/>
          </a:prstGeom>
        </p:spPr>
      </p:pic>
      <p:sp>
        <p:nvSpPr>
          <p:cNvPr id="5" name="Text 2"/>
          <p:cNvSpPr/>
          <p:nvPr/>
        </p:nvSpPr>
        <p:spPr>
          <a:xfrm>
            <a:off x="1138595" y="3124914"/>
            <a:ext cx="2892147" cy="308015"/>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Lora" pitchFamily="34" charset="0"/>
                <a:ea typeface="Lora" pitchFamily="34" charset="-122"/>
                <a:cs typeface="Lora" pitchFamily="34" charset="-120"/>
              </a:rPr>
              <a:t>Demographic Breakdown</a:t>
            </a:r>
            <a:endParaRPr lang="en-US" sz="1900" dirty="0"/>
          </a:p>
        </p:txBody>
      </p:sp>
      <p:sp>
        <p:nvSpPr>
          <p:cNvPr id="6" name="Text 3"/>
          <p:cNvSpPr/>
          <p:nvPr/>
        </p:nvSpPr>
        <p:spPr>
          <a:xfrm>
            <a:off x="1138595" y="3558540"/>
            <a:ext cx="5839539" cy="1675209"/>
          </a:xfrm>
          <a:prstGeom prst="rect">
            <a:avLst/>
          </a:prstGeom>
          <a:noFill/>
          <a:ln/>
        </p:spPr>
        <p:txBody>
          <a:bodyPr wrap="square" lIns="0" tIns="0" rIns="0" bIns="0" rtlCol="0" anchor="t"/>
          <a:lstStyle/>
          <a:p>
            <a:pPr marL="0" indent="0" algn="l">
              <a:lnSpc>
                <a:spcPts val="2600"/>
              </a:lnSpc>
              <a:buNone/>
            </a:pPr>
            <a:r>
              <a:rPr lang="en-US" sz="1600" dirty="0">
                <a:solidFill>
                  <a:srgbClr val="D6E5EF"/>
                </a:solidFill>
                <a:latin typeface="Source Sans 3" pitchFamily="34" charset="0"/>
                <a:ea typeface="Source Sans 3" pitchFamily="34" charset="-122"/>
                <a:cs typeface="Source Sans 3" pitchFamily="34" charset="-120"/>
              </a:rPr>
              <a:t>Our customer base shows a near-even gender split, with males representing approximately </a:t>
            </a:r>
            <a:r>
              <a:rPr lang="en-US" sz="1600" b="1" dirty="0">
                <a:solidFill>
                  <a:srgbClr val="D6E5EF"/>
                </a:solidFill>
                <a:latin typeface="Source Sans 3" pitchFamily="34" charset="0"/>
                <a:ea typeface="Source Sans 3" pitchFamily="34" charset="-122"/>
                <a:cs typeface="Source Sans 3" pitchFamily="34" charset="-120"/>
              </a:rPr>
              <a:t>54%</a:t>
            </a:r>
            <a:r>
              <a:rPr lang="en-US" sz="1600" dirty="0">
                <a:solidFill>
                  <a:srgbClr val="D6E5EF"/>
                </a:solidFill>
                <a:latin typeface="Source Sans 3" pitchFamily="34" charset="0"/>
                <a:ea typeface="Source Sans 3" pitchFamily="34" charset="-122"/>
                <a:cs typeface="Source Sans 3" pitchFamily="34" charset="-120"/>
              </a:rPr>
              <a:t> and females </a:t>
            </a:r>
            <a:r>
              <a:rPr lang="en-US" sz="1600" b="1" dirty="0">
                <a:solidFill>
                  <a:srgbClr val="D6E5EF"/>
                </a:solidFill>
                <a:latin typeface="Source Sans 3" pitchFamily="34" charset="0"/>
                <a:ea typeface="Source Sans 3" pitchFamily="34" charset="-122"/>
                <a:cs typeface="Source Sans 3" pitchFamily="34" charset="-120"/>
              </a:rPr>
              <a:t>46%</a:t>
            </a:r>
            <a:r>
              <a:rPr lang="en-US" sz="1600" dirty="0">
                <a:solidFill>
                  <a:srgbClr val="D6E5EF"/>
                </a:solidFill>
                <a:latin typeface="Source Sans 3" pitchFamily="34" charset="0"/>
                <a:ea typeface="Source Sans 3" pitchFamily="34" charset="-122"/>
                <a:cs typeface="Source Sans 3" pitchFamily="34" charset="-120"/>
              </a:rPr>
              <a:t>. The largest age segment falls within the </a:t>
            </a:r>
            <a:r>
              <a:rPr lang="en-US" sz="1600" b="1" dirty="0">
                <a:solidFill>
                  <a:srgbClr val="D6E5EF"/>
                </a:solidFill>
                <a:latin typeface="Source Sans 3" pitchFamily="34" charset="0"/>
                <a:ea typeface="Source Sans 3" pitchFamily="34" charset="-122"/>
                <a:cs typeface="Source Sans 3" pitchFamily="34" charset="-120"/>
              </a:rPr>
              <a:t>60–90 bracket</a:t>
            </a:r>
            <a:r>
              <a:rPr lang="en-US" sz="1600" dirty="0">
                <a:solidFill>
                  <a:srgbClr val="D6E5EF"/>
                </a:solidFill>
                <a:latin typeface="Source Sans 3" pitchFamily="34" charset="0"/>
                <a:ea typeface="Source Sans 3" pitchFamily="34" charset="-122"/>
                <a:cs typeface="Source Sans 3" pitchFamily="34" charset="-120"/>
              </a:rPr>
              <a:t>, followed by the 30–60 age group, indicating a mature customer profile. We also observe a slightly higher proportion of married customers.</a:t>
            </a:r>
            <a:endParaRPr lang="en-US" sz="1600" dirty="0"/>
          </a:p>
        </p:txBody>
      </p:sp>
      <p:sp>
        <p:nvSpPr>
          <p:cNvPr id="7" name="Shape 4"/>
          <p:cNvSpPr/>
          <p:nvPr/>
        </p:nvSpPr>
        <p:spPr>
          <a:xfrm>
            <a:off x="7419856" y="2892623"/>
            <a:ext cx="6372820" cy="2573417"/>
          </a:xfrm>
          <a:prstGeom prst="roundRect">
            <a:avLst>
              <a:gd name="adj" fmla="val 4264"/>
            </a:avLst>
          </a:prstGeom>
          <a:solidFill>
            <a:srgbClr val="252833"/>
          </a:solidFill>
          <a:ln w="22860">
            <a:solidFill>
              <a:srgbClr val="5D606B"/>
            </a:solidFill>
            <a:prstDash val="solid"/>
          </a:ln>
        </p:spPr>
      </p:sp>
      <p:pic>
        <p:nvPicPr>
          <p:cNvPr id="8" name="Image 1" descr="preencoded.png"/>
          <p:cNvPicPr>
            <a:picLocks noChangeAspect="1"/>
          </p:cNvPicPr>
          <p:nvPr/>
        </p:nvPicPr>
        <p:blipFill>
          <a:blip r:embed="rId3"/>
          <a:stretch>
            <a:fillRect/>
          </a:stretch>
        </p:blipFill>
        <p:spPr>
          <a:xfrm>
            <a:off x="7396996" y="2892623"/>
            <a:ext cx="91440" cy="2573417"/>
          </a:xfrm>
          <a:prstGeom prst="rect">
            <a:avLst/>
          </a:prstGeom>
        </p:spPr>
      </p:pic>
      <p:sp>
        <p:nvSpPr>
          <p:cNvPr id="9" name="Text 5"/>
          <p:cNvSpPr/>
          <p:nvPr/>
        </p:nvSpPr>
        <p:spPr>
          <a:xfrm>
            <a:off x="7720727" y="3124914"/>
            <a:ext cx="2708553" cy="308015"/>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Lora" pitchFamily="34" charset="0"/>
                <a:ea typeface="Lora" pitchFamily="34" charset="-122"/>
                <a:cs typeface="Lora" pitchFamily="34" charset="-120"/>
              </a:rPr>
              <a:t>Socio-Economic Profile</a:t>
            </a:r>
            <a:endParaRPr lang="en-US" sz="1900" dirty="0"/>
          </a:p>
        </p:txBody>
      </p:sp>
      <p:sp>
        <p:nvSpPr>
          <p:cNvPr id="10" name="Text 6"/>
          <p:cNvSpPr/>
          <p:nvPr/>
        </p:nvSpPr>
        <p:spPr>
          <a:xfrm>
            <a:off x="7720727" y="3558540"/>
            <a:ext cx="5839658" cy="1675209"/>
          </a:xfrm>
          <a:prstGeom prst="rect">
            <a:avLst/>
          </a:prstGeom>
          <a:noFill/>
          <a:ln/>
        </p:spPr>
        <p:txBody>
          <a:bodyPr wrap="square" lIns="0" tIns="0" rIns="0" bIns="0" rtlCol="0" anchor="t"/>
          <a:lstStyle/>
          <a:p>
            <a:pPr marL="0" indent="0" algn="l">
              <a:lnSpc>
                <a:spcPts val="2600"/>
              </a:lnSpc>
              <a:buNone/>
            </a:pPr>
            <a:r>
              <a:rPr lang="en-US" sz="1600" dirty="0">
                <a:solidFill>
                  <a:srgbClr val="D6E5EF"/>
                </a:solidFill>
                <a:latin typeface="Source Sans 3" pitchFamily="34" charset="0"/>
                <a:ea typeface="Source Sans 3" pitchFamily="34" charset="-122"/>
                <a:cs typeface="Source Sans 3" pitchFamily="34" charset="-120"/>
              </a:rPr>
              <a:t>A majority of our customers report an income range of </a:t>
            </a:r>
            <a:r>
              <a:rPr lang="en-US" sz="1600" b="1" dirty="0">
                <a:solidFill>
                  <a:srgbClr val="D6E5EF"/>
                </a:solidFill>
                <a:latin typeface="Source Sans 3" pitchFamily="34" charset="0"/>
                <a:ea typeface="Source Sans 3" pitchFamily="34" charset="-122"/>
                <a:cs typeface="Source Sans 3" pitchFamily="34" charset="-120"/>
              </a:rPr>
              <a:t>$30K–$70K</a:t>
            </a:r>
            <a:r>
              <a:rPr lang="en-US" sz="1600" dirty="0">
                <a:solidFill>
                  <a:srgbClr val="D6E5EF"/>
                </a:solidFill>
                <a:latin typeface="Source Sans 3" pitchFamily="34" charset="0"/>
                <a:ea typeface="Source Sans 3" pitchFamily="34" charset="-122"/>
                <a:cs typeface="Source Sans 3" pitchFamily="34" charset="-120"/>
              </a:rPr>
              <a:t>. Educationally, customers with </a:t>
            </a:r>
            <a:r>
              <a:rPr lang="en-US" sz="1600" b="1" dirty="0">
                <a:solidFill>
                  <a:srgbClr val="D6E5EF"/>
                </a:solidFill>
                <a:latin typeface="Source Sans 3" pitchFamily="34" charset="0"/>
                <a:ea typeface="Source Sans 3" pitchFamily="34" charset="-122"/>
                <a:cs typeface="Source Sans 3" pitchFamily="34" charset="-120"/>
              </a:rPr>
              <a:t>Bachelor's degrees and those with Partial College education dominate</a:t>
            </a:r>
            <a:r>
              <a:rPr lang="en-US" sz="1600" dirty="0">
                <a:solidFill>
                  <a:srgbClr val="D6E5EF"/>
                </a:solidFill>
                <a:latin typeface="Source Sans 3" pitchFamily="34" charset="0"/>
                <a:ea typeface="Source Sans 3" pitchFamily="34" charset="-122"/>
                <a:cs typeface="Source Sans 3" pitchFamily="34" charset="-120"/>
              </a:rPr>
              <a:t> our segments. In terms of occupation, </a:t>
            </a:r>
            <a:r>
              <a:rPr lang="en-US" sz="1600" b="1" dirty="0">
                <a:solidFill>
                  <a:srgbClr val="D6E5EF"/>
                </a:solidFill>
                <a:latin typeface="Source Sans 3" pitchFamily="34" charset="0"/>
                <a:ea typeface="Source Sans 3" pitchFamily="34" charset="-122"/>
                <a:cs typeface="Source Sans 3" pitchFamily="34" charset="-120"/>
              </a:rPr>
              <a:t>Professionals and Skilled Manual workers lead</a:t>
            </a:r>
            <a:r>
              <a:rPr lang="en-US" sz="1600" dirty="0">
                <a:solidFill>
                  <a:srgbClr val="D6E5EF"/>
                </a:solidFill>
                <a:latin typeface="Source Sans 3" pitchFamily="34" charset="0"/>
                <a:ea typeface="Source Sans 3" pitchFamily="34" charset="-122"/>
                <a:cs typeface="Source Sans 3" pitchFamily="34" charset="-120"/>
              </a:rPr>
              <a:t>, aligning with our product offerings and market positioning.</a:t>
            </a:r>
            <a:endParaRPr lang="en-US" sz="1600" dirty="0"/>
          </a:p>
        </p:txBody>
      </p:sp>
      <p:sp>
        <p:nvSpPr>
          <p:cNvPr id="11" name="Text 7"/>
          <p:cNvSpPr/>
          <p:nvPr/>
        </p:nvSpPr>
        <p:spPr>
          <a:xfrm>
            <a:off x="837724" y="5701665"/>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D6E5EF"/>
                </a:solidFill>
                <a:latin typeface="Source Sans 3" pitchFamily="34" charset="0"/>
                <a:ea typeface="Source Sans 3" pitchFamily="34" charset="-122"/>
                <a:cs typeface="Source Sans 3" pitchFamily="34" charset="-120"/>
              </a:rPr>
              <a:t>This detailed customer segmentation highlights that our core audience comprises older, mid-income professionals, providing a solid foundation for targeted marketing and product development strategies.</a:t>
            </a:r>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511028" y="372785"/>
            <a:ext cx="7322344" cy="380643"/>
          </a:xfrm>
          <a:prstGeom prst="rect">
            <a:avLst/>
          </a:prstGeom>
          <a:noFill/>
          <a:ln/>
        </p:spPr>
        <p:txBody>
          <a:bodyPr wrap="none" lIns="0" tIns="0" rIns="0" bIns="0" rtlCol="0" anchor="t"/>
          <a:lstStyle/>
          <a:p>
            <a:pPr marL="0" indent="0" algn="l">
              <a:lnSpc>
                <a:spcPts val="2950"/>
              </a:lnSpc>
              <a:buNone/>
            </a:pPr>
            <a:r>
              <a:rPr lang="en-US" sz="2350" dirty="0">
                <a:solidFill>
                  <a:srgbClr val="F98AC7"/>
                </a:solidFill>
                <a:latin typeface="Lora" pitchFamily="34" charset="0"/>
                <a:ea typeface="Lora" pitchFamily="34" charset="-122"/>
                <a:cs typeface="Lora" pitchFamily="34" charset="-120"/>
              </a:rPr>
              <a:t>Customer Lifetime Value &amp; Targeting Opportunities</a:t>
            </a:r>
            <a:endParaRPr lang="en-US" sz="2350" dirty="0"/>
          </a:p>
        </p:txBody>
      </p:sp>
      <p:pic>
        <p:nvPicPr>
          <p:cNvPr id="3" name="Image 0" descr="preencoded.png"/>
          <p:cNvPicPr>
            <a:picLocks noChangeAspect="1"/>
          </p:cNvPicPr>
          <p:nvPr/>
        </p:nvPicPr>
        <p:blipFill>
          <a:blip r:embed="rId3"/>
          <a:stretch>
            <a:fillRect/>
          </a:stretch>
        </p:blipFill>
        <p:spPr>
          <a:xfrm>
            <a:off x="2511028" y="963454"/>
            <a:ext cx="5142428" cy="5142428"/>
          </a:xfrm>
          <a:prstGeom prst="rect">
            <a:avLst/>
          </a:prstGeom>
        </p:spPr>
      </p:pic>
      <p:sp>
        <p:nvSpPr>
          <p:cNvPr id="4" name="Text 1"/>
          <p:cNvSpPr/>
          <p:nvPr/>
        </p:nvSpPr>
        <p:spPr>
          <a:xfrm>
            <a:off x="2511028" y="6112437"/>
            <a:ext cx="2564844" cy="190262"/>
          </a:xfrm>
          <a:prstGeom prst="rect">
            <a:avLst/>
          </a:prstGeom>
          <a:noFill/>
          <a:ln/>
        </p:spPr>
        <p:txBody>
          <a:bodyPr wrap="none" lIns="0" tIns="0" rIns="0" bIns="0" rtlCol="0" anchor="t"/>
          <a:lstStyle/>
          <a:p>
            <a:pPr marL="0" indent="0" algn="l">
              <a:lnSpc>
                <a:spcPts val="1450"/>
              </a:lnSpc>
              <a:buNone/>
            </a:pPr>
            <a:r>
              <a:rPr lang="en-US" sz="1150" dirty="0">
                <a:solidFill>
                  <a:srgbClr val="F98AC7"/>
                </a:solidFill>
                <a:latin typeface="Lora" pitchFamily="34" charset="0"/>
                <a:ea typeface="Lora" pitchFamily="34" charset="-122"/>
                <a:cs typeface="Lora" pitchFamily="34" charset="-120"/>
              </a:rPr>
              <a:t>High-Value Customer Contributions</a:t>
            </a:r>
            <a:endParaRPr lang="en-US" sz="1150" dirty="0"/>
          </a:p>
        </p:txBody>
      </p:sp>
      <p:sp>
        <p:nvSpPr>
          <p:cNvPr id="5" name="Text 2"/>
          <p:cNvSpPr/>
          <p:nvPr/>
        </p:nvSpPr>
        <p:spPr>
          <a:xfrm>
            <a:off x="2511028" y="6382709"/>
            <a:ext cx="5142428" cy="670084"/>
          </a:xfrm>
          <a:prstGeom prst="rect">
            <a:avLst/>
          </a:prstGeom>
          <a:noFill/>
          <a:ln/>
        </p:spPr>
        <p:txBody>
          <a:bodyPr wrap="square" lIns="0" tIns="0" rIns="0" bIns="0" rtlCol="0" anchor="t"/>
          <a:lstStyle/>
          <a:p>
            <a:pPr marL="0" indent="0" algn="l">
              <a:lnSpc>
                <a:spcPts val="1300"/>
              </a:lnSpc>
              <a:buNone/>
            </a:pPr>
            <a:r>
              <a:rPr lang="en-US" sz="1000" dirty="0">
                <a:solidFill>
                  <a:srgbClr val="D6E5EF"/>
                </a:solidFill>
                <a:latin typeface="Source Sans 3" pitchFamily="34" charset="0"/>
                <a:ea typeface="Source Sans 3" pitchFamily="34" charset="-122"/>
                <a:cs typeface="Source Sans 3" pitchFamily="34" charset="-120"/>
              </a:rPr>
              <a:t>Our analysis of top customers reveals that a small segment of highly engaged, repeat buyers contributes over </a:t>
            </a:r>
            <a:r>
              <a:rPr lang="en-US" sz="1000" b="1" dirty="0">
                <a:solidFill>
                  <a:srgbClr val="D6E5EF"/>
                </a:solidFill>
                <a:latin typeface="Source Sans 3" pitchFamily="34" charset="0"/>
                <a:ea typeface="Source Sans 3" pitchFamily="34" charset="-122"/>
                <a:cs typeface="Source Sans 3" pitchFamily="34" charset="-120"/>
              </a:rPr>
              <a:t>40% of our total profit share</a:t>
            </a:r>
            <a:r>
              <a:rPr lang="en-US" sz="1000" dirty="0">
                <a:solidFill>
                  <a:srgbClr val="D6E5EF"/>
                </a:solidFill>
                <a:latin typeface="Source Sans 3" pitchFamily="34" charset="0"/>
                <a:ea typeface="Source Sans 3" pitchFamily="34" charset="-122"/>
                <a:cs typeface="Source Sans 3" pitchFamily="34" charset="-120"/>
              </a:rPr>
              <a:t>. This significant contribution underscores the importance of fostering strong customer relationships and leveraging loyalty programs to maximize their lifetime value.</a:t>
            </a:r>
            <a:endParaRPr lang="en-US" sz="1000" dirty="0"/>
          </a:p>
        </p:txBody>
      </p:sp>
      <p:sp>
        <p:nvSpPr>
          <p:cNvPr id="6" name="Text 3"/>
          <p:cNvSpPr/>
          <p:nvPr/>
        </p:nvSpPr>
        <p:spPr>
          <a:xfrm>
            <a:off x="2511028" y="7124707"/>
            <a:ext cx="5142428" cy="335163"/>
          </a:xfrm>
          <a:prstGeom prst="rect">
            <a:avLst/>
          </a:prstGeom>
          <a:noFill/>
          <a:ln/>
        </p:spPr>
        <p:txBody>
          <a:bodyPr wrap="square" lIns="0" tIns="0" rIns="0" bIns="0" rtlCol="0" anchor="t"/>
          <a:lstStyle/>
          <a:p>
            <a:pPr marL="342900" indent="-342900" algn="l">
              <a:lnSpc>
                <a:spcPts val="1300"/>
              </a:lnSpc>
              <a:buSzPct val="100000"/>
              <a:buChar char="•"/>
            </a:pPr>
            <a:r>
              <a:rPr lang="en-US" sz="1000" dirty="0">
                <a:solidFill>
                  <a:srgbClr val="D6E5EF"/>
                </a:solidFill>
                <a:latin typeface="Source Sans 3" pitchFamily="34" charset="0"/>
                <a:ea typeface="Source Sans 3" pitchFamily="34" charset="-122"/>
                <a:cs typeface="Source Sans 3" pitchFamily="34" charset="-120"/>
              </a:rPr>
              <a:t>Indicates strong customer lifetime value (CLV) among top segments.</a:t>
            </a:r>
            <a:endParaRPr lang="en-US" sz="1000" dirty="0"/>
          </a:p>
          <a:p>
            <a:pPr marL="342900" indent="-342900" algn="l">
              <a:lnSpc>
                <a:spcPts val="1300"/>
              </a:lnSpc>
              <a:buSzPct val="100000"/>
              <a:buChar char="•"/>
            </a:pPr>
            <a:r>
              <a:rPr lang="en-US" sz="1000" dirty="0">
                <a:solidFill>
                  <a:srgbClr val="D6E5EF"/>
                </a:solidFill>
                <a:latin typeface="Source Sans 3" pitchFamily="34" charset="0"/>
                <a:ea typeface="Source Sans 3" pitchFamily="34" charset="-122"/>
                <a:cs typeface="Source Sans 3" pitchFamily="34" charset="-120"/>
              </a:rPr>
              <a:t>Opportunity for tailored loyalty programs and exclusive offers.</a:t>
            </a:r>
            <a:endParaRPr lang="en-US" sz="1000" dirty="0"/>
          </a:p>
        </p:txBody>
      </p:sp>
      <p:sp>
        <p:nvSpPr>
          <p:cNvPr id="7" name="Shape 4"/>
          <p:cNvSpPr/>
          <p:nvPr/>
        </p:nvSpPr>
        <p:spPr>
          <a:xfrm>
            <a:off x="7883604" y="873443"/>
            <a:ext cx="4336494" cy="6725722"/>
          </a:xfrm>
          <a:prstGeom prst="roundRect">
            <a:avLst>
              <a:gd name="adj" fmla="val 448"/>
            </a:avLst>
          </a:prstGeom>
          <a:solidFill>
            <a:schemeClr val="tx1">
              <a:lumMod val="65000"/>
              <a:lumOff val="35000"/>
            </a:schemeClr>
          </a:solidFill>
          <a:ln/>
        </p:spPr>
      </p:sp>
      <p:sp>
        <p:nvSpPr>
          <p:cNvPr id="8" name="Text 5"/>
          <p:cNvSpPr/>
          <p:nvPr/>
        </p:nvSpPr>
        <p:spPr>
          <a:xfrm>
            <a:off x="8013025" y="953453"/>
            <a:ext cx="2827972" cy="190262"/>
          </a:xfrm>
          <a:prstGeom prst="rect">
            <a:avLst/>
          </a:prstGeom>
          <a:noFill/>
          <a:ln/>
        </p:spPr>
        <p:txBody>
          <a:bodyPr wrap="none" lIns="0" tIns="0" rIns="0" bIns="0" rtlCol="0" anchor="t"/>
          <a:lstStyle/>
          <a:p>
            <a:pPr marL="0" indent="0" algn="l">
              <a:lnSpc>
                <a:spcPts val="1450"/>
              </a:lnSpc>
              <a:buNone/>
            </a:pPr>
            <a:r>
              <a:rPr lang="en-US" sz="1150" dirty="0">
                <a:solidFill>
                  <a:srgbClr val="000000"/>
                </a:solidFill>
                <a:latin typeface="Lora" pitchFamily="34" charset="0"/>
                <a:ea typeface="Lora" pitchFamily="34" charset="-122"/>
                <a:cs typeface="Lora" pitchFamily="34" charset="-120"/>
              </a:rPr>
              <a:t>Business Interpretation: Strategic Focus</a:t>
            </a:r>
            <a:endParaRPr lang="en-US" sz="1150" dirty="0"/>
          </a:p>
        </p:txBody>
      </p:sp>
      <p:sp>
        <p:nvSpPr>
          <p:cNvPr id="9" name="Text 6"/>
          <p:cNvSpPr/>
          <p:nvPr/>
        </p:nvSpPr>
        <p:spPr>
          <a:xfrm>
            <a:off x="8013025" y="1223724"/>
            <a:ext cx="4077652" cy="1340651"/>
          </a:xfrm>
          <a:prstGeom prst="rect">
            <a:avLst/>
          </a:prstGeom>
          <a:noFill/>
          <a:ln/>
        </p:spPr>
        <p:txBody>
          <a:bodyPr wrap="square" lIns="0" tIns="0" rIns="0" bIns="0" rtlCol="0" anchor="t"/>
          <a:lstStyle/>
          <a:p>
            <a:pPr marL="342900" indent="-342900" algn="l">
              <a:lnSpc>
                <a:spcPts val="1300"/>
              </a:lnSpc>
              <a:buSzPct val="100000"/>
              <a:buChar char="•"/>
            </a:pPr>
            <a:r>
              <a:rPr lang="en-US" sz="1000" b="1" dirty="0">
                <a:solidFill>
                  <a:schemeClr val="bg1"/>
                </a:solidFill>
                <a:latin typeface="Source Sans 3" pitchFamily="34" charset="0"/>
                <a:ea typeface="Source Sans 3" pitchFamily="34" charset="-122"/>
                <a:cs typeface="Source Sans 3" pitchFamily="34" charset="-120"/>
              </a:rPr>
              <a:t>Older, mid-income customers</a:t>
            </a:r>
            <a:r>
              <a:rPr lang="en-US" sz="1000" dirty="0">
                <a:solidFill>
                  <a:schemeClr val="bg1"/>
                </a:solidFill>
                <a:latin typeface="Source Sans 3" pitchFamily="34" charset="0"/>
                <a:ea typeface="Source Sans 3" pitchFamily="34" charset="-122"/>
                <a:cs typeface="Source Sans 3" pitchFamily="34" charset="-120"/>
              </a:rPr>
              <a:t> form the backbone of our revenue and profit.</a:t>
            </a:r>
            <a:endParaRPr lang="en-US" sz="1000" dirty="0">
              <a:solidFill>
                <a:schemeClr val="bg1"/>
              </a:solidFill>
            </a:endParaRPr>
          </a:p>
          <a:p>
            <a:pPr marL="342900" indent="-342900" algn="l">
              <a:lnSpc>
                <a:spcPts val="1300"/>
              </a:lnSpc>
              <a:buSzPct val="100000"/>
              <a:buChar char="•"/>
            </a:pPr>
            <a:r>
              <a:rPr lang="en-US" sz="1000" dirty="0">
                <a:solidFill>
                  <a:schemeClr val="bg1"/>
                </a:solidFill>
                <a:latin typeface="Source Sans 3" pitchFamily="34" charset="0"/>
                <a:ea typeface="Source Sans 3" pitchFamily="34" charset="-122"/>
                <a:cs typeface="Source Sans 3" pitchFamily="34" charset="-120"/>
              </a:rPr>
              <a:t>Our </a:t>
            </a:r>
            <a:r>
              <a:rPr lang="en-US" sz="1000" b="1" dirty="0">
                <a:solidFill>
                  <a:schemeClr val="bg1"/>
                </a:solidFill>
                <a:latin typeface="Source Sans 3" pitchFamily="34" charset="0"/>
                <a:ea typeface="Source Sans 3" pitchFamily="34" charset="-122"/>
                <a:cs typeface="Source Sans 3" pitchFamily="34" charset="-120"/>
              </a:rPr>
              <a:t>premium pricing strategy resonates well</a:t>
            </a:r>
            <a:r>
              <a:rPr lang="en-US" sz="1000" dirty="0">
                <a:solidFill>
                  <a:schemeClr val="bg1"/>
                </a:solidFill>
                <a:latin typeface="Source Sans 3" pitchFamily="34" charset="0"/>
                <a:ea typeface="Source Sans 3" pitchFamily="34" charset="-122"/>
                <a:cs typeface="Source Sans 3" pitchFamily="34" charset="-120"/>
              </a:rPr>
              <a:t> with these loyal customers.</a:t>
            </a:r>
            <a:endParaRPr lang="en-US" sz="1000" dirty="0">
              <a:solidFill>
                <a:schemeClr val="bg1"/>
              </a:solidFill>
            </a:endParaRPr>
          </a:p>
          <a:p>
            <a:pPr marL="342900" indent="-342900" algn="l">
              <a:lnSpc>
                <a:spcPts val="1300"/>
              </a:lnSpc>
              <a:buSzPct val="100000"/>
              <a:buChar char="•"/>
            </a:pPr>
            <a:r>
              <a:rPr lang="en-US" sz="1000" dirty="0">
                <a:solidFill>
                  <a:schemeClr val="bg1"/>
                </a:solidFill>
                <a:latin typeface="Source Sans 3" pitchFamily="34" charset="0"/>
                <a:ea typeface="Source Sans 3" pitchFamily="34" charset="-122"/>
                <a:cs typeface="Source Sans 3" pitchFamily="34" charset="-120"/>
              </a:rPr>
              <a:t>Significant opportunity for </a:t>
            </a:r>
            <a:r>
              <a:rPr lang="en-US" sz="1000" b="1" dirty="0">
                <a:solidFill>
                  <a:schemeClr val="bg1"/>
                </a:solidFill>
                <a:latin typeface="Source Sans 3" pitchFamily="34" charset="0"/>
                <a:ea typeface="Source Sans 3" pitchFamily="34" charset="-122"/>
                <a:cs typeface="Source Sans 3" pitchFamily="34" charset="-120"/>
              </a:rPr>
              <a:t>targeted loyalty programs</a:t>
            </a:r>
            <a:r>
              <a:rPr lang="en-US" sz="1000" dirty="0">
                <a:solidFill>
                  <a:schemeClr val="bg1"/>
                </a:solidFill>
                <a:latin typeface="Source Sans 3" pitchFamily="34" charset="0"/>
                <a:ea typeface="Source Sans 3" pitchFamily="34" charset="-122"/>
                <a:cs typeface="Source Sans 3" pitchFamily="34" charset="-120"/>
              </a:rPr>
              <a:t> to further engage and retain our most valuable segments.</a:t>
            </a:r>
            <a:endParaRPr lang="en-US" sz="1000" dirty="0">
              <a:solidFill>
                <a:schemeClr val="bg1"/>
              </a:solidFill>
            </a:endParaRPr>
          </a:p>
          <a:p>
            <a:pPr marL="342900" indent="-342900" algn="l">
              <a:lnSpc>
                <a:spcPts val="1300"/>
              </a:lnSpc>
              <a:buSzPct val="100000"/>
              <a:buChar char="•"/>
            </a:pPr>
            <a:r>
              <a:rPr lang="en-US" sz="1000" dirty="0">
                <a:solidFill>
                  <a:schemeClr val="bg1"/>
                </a:solidFill>
                <a:latin typeface="Source Sans 3" pitchFamily="34" charset="0"/>
                <a:ea typeface="Source Sans 3" pitchFamily="34" charset="-122"/>
                <a:cs typeface="Source Sans 3" pitchFamily="34" charset="-120"/>
              </a:rPr>
              <a:t>Understanding their needs can drive new product development and service enhancements.</a:t>
            </a:r>
            <a:endParaRPr lang="en-US" sz="1000" dirty="0">
              <a:solidFill>
                <a:schemeClr val="bg1"/>
              </a:solidFill>
            </a:endParaRPr>
          </a:p>
        </p:txBody>
      </p:sp>
      <p:sp>
        <p:nvSpPr>
          <p:cNvPr id="10" name="Text 7"/>
          <p:cNvSpPr/>
          <p:nvPr/>
        </p:nvSpPr>
        <p:spPr>
          <a:xfrm>
            <a:off x="2511028" y="7577860"/>
            <a:ext cx="9608344" cy="167521"/>
          </a:xfrm>
          <a:prstGeom prst="rect">
            <a:avLst/>
          </a:prstGeom>
          <a:noFill/>
          <a:ln/>
        </p:spPr>
        <p:txBody>
          <a:bodyPr wrap="none" lIns="0" tIns="0" rIns="0" bIns="0" rtlCol="0" anchor="t"/>
          <a:lstStyle/>
          <a:p>
            <a:pPr marL="0" indent="0" algn="l">
              <a:lnSpc>
                <a:spcPts val="1300"/>
              </a:lnSpc>
              <a:buNone/>
            </a:pPr>
            <a:r>
              <a:rPr lang="en-US" sz="1000" dirty="0">
                <a:solidFill>
                  <a:srgbClr val="D6E5EF"/>
                </a:solidFill>
                <a:latin typeface="Source Sans 3" pitchFamily="34" charset="0"/>
                <a:ea typeface="Source Sans 3" pitchFamily="34" charset="-122"/>
                <a:cs typeface="Source Sans 3" pitchFamily="34" charset="-120"/>
              </a:rPr>
              <a:t>By focusing on these high-value customers, Adventure Works can cultivate deeper relationships and ensure sustainable growth.</a:t>
            </a:r>
            <a:endParaRPr lang="en-US" sz="1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264AA-54A6-72A6-2D80-8F43F064FC7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EB2C852-55BF-8C41-A349-3B94AB05DA89}"/>
              </a:ext>
            </a:extLst>
          </p:cNvPr>
          <p:cNvSpPr/>
          <p:nvPr/>
        </p:nvSpPr>
        <p:spPr>
          <a:xfrm>
            <a:off x="837724" y="292604"/>
            <a:ext cx="9571911" cy="615910"/>
          </a:xfrm>
          <a:prstGeom prst="rect">
            <a:avLst/>
          </a:prstGeom>
          <a:noFill/>
          <a:ln/>
        </p:spPr>
        <p:txBody>
          <a:bodyPr wrap="none" lIns="0" tIns="0" rIns="0" bIns="0" rtlCol="0" anchor="t"/>
          <a:lstStyle/>
          <a:p>
            <a:pPr marL="0" indent="0" algn="l">
              <a:lnSpc>
                <a:spcPts val="4850"/>
              </a:lnSpc>
              <a:buNone/>
            </a:pPr>
            <a:r>
              <a:rPr lang="en-US" sz="3850" dirty="0">
                <a:solidFill>
                  <a:srgbClr val="F98AC7"/>
                </a:solidFill>
                <a:latin typeface="Lora" pitchFamily="34" charset="0"/>
                <a:ea typeface="Lora" pitchFamily="34" charset="-122"/>
                <a:cs typeface="Lora" pitchFamily="34" charset="-120"/>
              </a:rPr>
              <a:t>Dashboard: Customer Details</a:t>
            </a:r>
            <a:endParaRPr lang="en-US" sz="3850" dirty="0"/>
          </a:p>
        </p:txBody>
      </p:sp>
      <p:pic>
        <p:nvPicPr>
          <p:cNvPr id="4" name="Picture 3">
            <a:extLst>
              <a:ext uri="{FF2B5EF4-FFF2-40B4-BE49-F238E27FC236}">
                <a16:creationId xmlns:a16="http://schemas.microsoft.com/office/drawing/2014/main" id="{517DCB1E-76DA-31D8-B240-821567D5E62C}"/>
              </a:ext>
            </a:extLst>
          </p:cNvPr>
          <p:cNvPicPr>
            <a:picLocks noChangeAspect="1"/>
          </p:cNvPicPr>
          <p:nvPr/>
        </p:nvPicPr>
        <p:blipFill>
          <a:blip r:embed="rId3"/>
          <a:stretch>
            <a:fillRect/>
          </a:stretch>
        </p:blipFill>
        <p:spPr>
          <a:xfrm>
            <a:off x="0" y="1063487"/>
            <a:ext cx="14630400" cy="7159914"/>
          </a:xfrm>
          <a:prstGeom prst="rect">
            <a:avLst/>
          </a:prstGeom>
        </p:spPr>
      </p:pic>
    </p:spTree>
    <p:extLst>
      <p:ext uri="{BB962C8B-B14F-4D97-AF65-F5344CB8AC3E}">
        <p14:creationId xmlns:p14="http://schemas.microsoft.com/office/powerpoint/2010/main" val="3220782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378148"/>
            <a:ext cx="11586924" cy="615910"/>
          </a:xfrm>
          <a:prstGeom prst="rect">
            <a:avLst/>
          </a:prstGeom>
          <a:noFill/>
          <a:ln/>
        </p:spPr>
        <p:txBody>
          <a:bodyPr wrap="none" lIns="0" tIns="0" rIns="0" bIns="0" rtlCol="0" anchor="t"/>
          <a:lstStyle/>
          <a:p>
            <a:pPr marL="0" indent="0" algn="l">
              <a:lnSpc>
                <a:spcPts val="4850"/>
              </a:lnSpc>
              <a:buNone/>
            </a:pPr>
            <a:r>
              <a:rPr lang="en-US" sz="3850" dirty="0">
                <a:solidFill>
                  <a:srgbClr val="F98AC7"/>
                </a:solidFill>
                <a:latin typeface="Lora" pitchFamily="34" charset="0"/>
                <a:ea typeface="Lora" pitchFamily="34" charset="-122"/>
                <a:cs typeface="Lora" pitchFamily="34" charset="-120"/>
              </a:rPr>
              <a:t>Customer 360° View: Individual Purchase Behavior</a:t>
            </a:r>
            <a:endParaRPr lang="en-US" sz="3850" dirty="0"/>
          </a:p>
        </p:txBody>
      </p:sp>
      <p:sp>
        <p:nvSpPr>
          <p:cNvPr id="3" name="Shape 1"/>
          <p:cNvSpPr/>
          <p:nvPr/>
        </p:nvSpPr>
        <p:spPr>
          <a:xfrm>
            <a:off x="837724" y="2412921"/>
            <a:ext cx="4178618" cy="3532823"/>
          </a:xfrm>
          <a:prstGeom prst="roundRect">
            <a:avLst>
              <a:gd name="adj" fmla="val 889"/>
            </a:avLst>
          </a:prstGeom>
          <a:solidFill>
            <a:srgbClr val="444752"/>
          </a:solidFill>
          <a:ln/>
        </p:spPr>
      </p:sp>
      <p:sp>
        <p:nvSpPr>
          <p:cNvPr id="4" name="Text 2"/>
          <p:cNvSpPr/>
          <p:nvPr/>
        </p:nvSpPr>
        <p:spPr>
          <a:xfrm>
            <a:off x="1047155" y="2622352"/>
            <a:ext cx="2991922" cy="308015"/>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Lora" pitchFamily="34" charset="0"/>
                <a:ea typeface="Lora" pitchFamily="34" charset="-122"/>
                <a:cs typeface="Lora" pitchFamily="34" charset="-120"/>
              </a:rPr>
              <a:t>Detailed Purchase History</a:t>
            </a:r>
            <a:endParaRPr lang="en-US" sz="1900" dirty="0"/>
          </a:p>
        </p:txBody>
      </p:sp>
      <p:sp>
        <p:nvSpPr>
          <p:cNvPr id="5" name="Text 3"/>
          <p:cNvSpPr/>
          <p:nvPr/>
        </p:nvSpPr>
        <p:spPr>
          <a:xfrm>
            <a:off x="1047155" y="3055977"/>
            <a:ext cx="3759756" cy="2345293"/>
          </a:xfrm>
          <a:prstGeom prst="rect">
            <a:avLst/>
          </a:prstGeom>
          <a:noFill/>
          <a:ln/>
        </p:spPr>
        <p:txBody>
          <a:bodyPr wrap="square" lIns="0" tIns="0" rIns="0" bIns="0" rtlCol="0" anchor="t"/>
          <a:lstStyle/>
          <a:p>
            <a:pPr marL="0" indent="0" algn="l">
              <a:lnSpc>
                <a:spcPts val="2600"/>
              </a:lnSpc>
              <a:buNone/>
            </a:pPr>
            <a:r>
              <a:rPr lang="en-US" sz="1600" dirty="0">
                <a:solidFill>
                  <a:srgbClr val="D6E5EF"/>
                </a:solidFill>
                <a:latin typeface="Source Sans 3" pitchFamily="34" charset="0"/>
                <a:ea typeface="Source Sans 3" pitchFamily="34" charset="-122"/>
                <a:cs typeface="Source Sans 3" pitchFamily="34" charset="-120"/>
              </a:rPr>
              <a:t>A deep dive into individual customer behavior, for instance, shows a customer with </a:t>
            </a:r>
            <a:r>
              <a:rPr lang="en-US" sz="1600" b="1" dirty="0">
                <a:solidFill>
                  <a:srgbClr val="D6E5EF"/>
                </a:solidFill>
                <a:latin typeface="Source Sans 3" pitchFamily="34" charset="0"/>
                <a:ea typeface="Source Sans 3" pitchFamily="34" charset="-122"/>
                <a:cs typeface="Source Sans 3" pitchFamily="34" charset="-120"/>
              </a:rPr>
              <a:t>6 orders placed</a:t>
            </a:r>
            <a:r>
              <a:rPr lang="en-US" sz="1600" dirty="0">
                <a:solidFill>
                  <a:srgbClr val="D6E5EF"/>
                </a:solidFill>
                <a:latin typeface="Source Sans 3" pitchFamily="34" charset="0"/>
                <a:ea typeface="Source Sans 3" pitchFamily="34" charset="-122"/>
                <a:cs typeface="Source Sans 3" pitchFamily="34" charset="-120"/>
              </a:rPr>
              <a:t>, a total spend of </a:t>
            </a:r>
            <a:r>
              <a:rPr lang="en-US" sz="1600" b="1" dirty="0">
                <a:solidFill>
                  <a:srgbClr val="D6E5EF"/>
                </a:solidFill>
                <a:latin typeface="Source Sans 3" pitchFamily="34" charset="0"/>
                <a:ea typeface="Source Sans 3" pitchFamily="34" charset="-122"/>
                <a:cs typeface="Source Sans 3" pitchFamily="34" charset="-120"/>
              </a:rPr>
              <a:t>$4,581</a:t>
            </a:r>
            <a:r>
              <a:rPr lang="en-US" sz="1600" dirty="0">
                <a:solidFill>
                  <a:srgbClr val="D6E5EF"/>
                </a:solidFill>
                <a:latin typeface="Source Sans 3" pitchFamily="34" charset="0"/>
                <a:ea typeface="Source Sans 3" pitchFamily="34" charset="-122"/>
                <a:cs typeface="Source Sans 3" pitchFamily="34" charset="-120"/>
              </a:rPr>
              <a:t>, and a profit contribution of </a:t>
            </a:r>
            <a:r>
              <a:rPr lang="en-US" sz="1600" b="1" dirty="0">
                <a:solidFill>
                  <a:srgbClr val="D6E5EF"/>
                </a:solidFill>
                <a:latin typeface="Source Sans 3" pitchFamily="34" charset="0"/>
                <a:ea typeface="Source Sans 3" pitchFamily="34" charset="-122"/>
                <a:cs typeface="Source Sans 3" pitchFamily="34" charset="-120"/>
              </a:rPr>
              <a:t>$1,913</a:t>
            </a:r>
            <a:r>
              <a:rPr lang="en-US" sz="1600" dirty="0">
                <a:solidFill>
                  <a:srgbClr val="D6E5EF"/>
                </a:solidFill>
                <a:latin typeface="Source Sans 3" pitchFamily="34" charset="0"/>
                <a:ea typeface="Source Sans 3" pitchFamily="34" charset="-122"/>
                <a:cs typeface="Source Sans 3" pitchFamily="34" charset="-120"/>
              </a:rPr>
              <a:t> (equating to a </a:t>
            </a:r>
            <a:r>
              <a:rPr lang="en-US" sz="1600" b="1" dirty="0">
                <a:solidFill>
                  <a:srgbClr val="D6E5EF"/>
                </a:solidFill>
                <a:latin typeface="Source Sans 3" pitchFamily="34" charset="0"/>
                <a:ea typeface="Source Sans 3" pitchFamily="34" charset="-122"/>
                <a:cs typeface="Source Sans 3" pitchFamily="34" charset="-120"/>
              </a:rPr>
              <a:t>41.76% profit share</a:t>
            </a:r>
            <a:r>
              <a:rPr lang="en-US" sz="1600" dirty="0">
                <a:solidFill>
                  <a:srgbClr val="D6E5EF"/>
                </a:solidFill>
                <a:latin typeface="Source Sans 3" pitchFamily="34" charset="0"/>
                <a:ea typeface="Source Sans 3" pitchFamily="34" charset="-122"/>
                <a:cs typeface="Source Sans 3" pitchFamily="34" charset="-120"/>
              </a:rPr>
              <a:t>). This granular view allows for precise understanding of customer value.</a:t>
            </a:r>
            <a:endParaRPr lang="en-US" sz="1600" dirty="0"/>
          </a:p>
        </p:txBody>
      </p:sp>
      <p:sp>
        <p:nvSpPr>
          <p:cNvPr id="6" name="Shape 4"/>
          <p:cNvSpPr/>
          <p:nvPr/>
        </p:nvSpPr>
        <p:spPr>
          <a:xfrm>
            <a:off x="5225772" y="2412921"/>
            <a:ext cx="4178737" cy="3532823"/>
          </a:xfrm>
          <a:prstGeom prst="roundRect">
            <a:avLst>
              <a:gd name="adj" fmla="val 889"/>
            </a:avLst>
          </a:prstGeom>
          <a:solidFill>
            <a:srgbClr val="444752"/>
          </a:solidFill>
          <a:ln/>
        </p:spPr>
      </p:sp>
      <p:sp>
        <p:nvSpPr>
          <p:cNvPr id="7" name="Text 5"/>
          <p:cNvSpPr/>
          <p:nvPr/>
        </p:nvSpPr>
        <p:spPr>
          <a:xfrm>
            <a:off x="5435203" y="2622352"/>
            <a:ext cx="3711654" cy="308015"/>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Lora" pitchFamily="34" charset="0"/>
                <a:ea typeface="Lora" pitchFamily="34" charset="-122"/>
                <a:cs typeface="Lora" pitchFamily="34" charset="-120"/>
              </a:rPr>
              <a:t>Product Preference &amp; Cross-Sell</a:t>
            </a:r>
            <a:endParaRPr lang="en-US" sz="1900" dirty="0"/>
          </a:p>
        </p:txBody>
      </p:sp>
      <p:sp>
        <p:nvSpPr>
          <p:cNvPr id="8" name="Text 6"/>
          <p:cNvSpPr/>
          <p:nvPr/>
        </p:nvSpPr>
        <p:spPr>
          <a:xfrm>
            <a:off x="5435203" y="3055977"/>
            <a:ext cx="3759875" cy="2680335"/>
          </a:xfrm>
          <a:prstGeom prst="rect">
            <a:avLst/>
          </a:prstGeom>
          <a:noFill/>
          <a:ln/>
        </p:spPr>
        <p:txBody>
          <a:bodyPr wrap="square" lIns="0" tIns="0" rIns="0" bIns="0" rtlCol="0" anchor="t"/>
          <a:lstStyle/>
          <a:p>
            <a:pPr marL="0" indent="0" algn="l">
              <a:lnSpc>
                <a:spcPts val="2600"/>
              </a:lnSpc>
              <a:buNone/>
            </a:pPr>
            <a:r>
              <a:rPr lang="en-US" sz="1600" dirty="0">
                <a:solidFill>
                  <a:srgbClr val="D6E5EF"/>
                </a:solidFill>
                <a:latin typeface="Source Sans 3" pitchFamily="34" charset="0"/>
                <a:ea typeface="Source Sans 3" pitchFamily="34" charset="-122"/>
                <a:cs typeface="Source Sans 3" pitchFamily="34" charset="-120"/>
              </a:rPr>
              <a:t>Customers often make </a:t>
            </a:r>
            <a:r>
              <a:rPr lang="en-US" sz="1600" b="1" dirty="0">
                <a:solidFill>
                  <a:srgbClr val="D6E5EF"/>
                </a:solidFill>
                <a:latin typeface="Source Sans 3" pitchFamily="34" charset="0"/>
                <a:ea typeface="Source Sans 3" pitchFamily="34" charset="-122"/>
                <a:cs typeface="Source Sans 3" pitchFamily="34" charset="-120"/>
              </a:rPr>
              <a:t>high-value purchases in Bikes</a:t>
            </a:r>
            <a:r>
              <a:rPr lang="en-US" sz="1600" dirty="0">
                <a:solidFill>
                  <a:srgbClr val="D6E5EF"/>
                </a:solidFill>
                <a:latin typeface="Source Sans 3" pitchFamily="34" charset="0"/>
                <a:ea typeface="Source Sans 3" pitchFamily="34" charset="-122"/>
                <a:cs typeface="Source Sans 3" pitchFamily="34" charset="-120"/>
              </a:rPr>
              <a:t>, with Accessories and Clothing frequently acting as complementary add-ons. This pattern highlights a clear anchor product strategy. </a:t>
            </a:r>
            <a:r>
              <a:rPr lang="en-US" sz="1600" b="1" dirty="0">
                <a:solidFill>
                  <a:srgbClr val="D6E5EF"/>
                </a:solidFill>
                <a:latin typeface="Source Sans 3" pitchFamily="34" charset="0"/>
                <a:ea typeface="Source Sans 3" pitchFamily="34" charset="-122"/>
                <a:cs typeface="Source Sans 3" pitchFamily="34" charset="-120"/>
              </a:rPr>
              <a:t>Repeat purchases consistently increase overall profitability</a:t>
            </a:r>
            <a:r>
              <a:rPr lang="en-US" sz="1600" dirty="0">
                <a:solidFill>
                  <a:srgbClr val="D6E5EF"/>
                </a:solidFill>
                <a:latin typeface="Source Sans 3" pitchFamily="34" charset="0"/>
                <a:ea typeface="Source Sans 3" pitchFamily="34" charset="-122"/>
                <a:cs typeface="Source Sans 3" pitchFamily="34" charset="-120"/>
              </a:rPr>
              <a:t>, reinforcing the value of customer retention.</a:t>
            </a:r>
            <a:endParaRPr lang="en-US" sz="1600" dirty="0"/>
          </a:p>
        </p:txBody>
      </p:sp>
      <p:sp>
        <p:nvSpPr>
          <p:cNvPr id="9" name="Shape 7"/>
          <p:cNvSpPr/>
          <p:nvPr/>
        </p:nvSpPr>
        <p:spPr>
          <a:xfrm>
            <a:off x="9613940" y="2412921"/>
            <a:ext cx="4178737" cy="3532823"/>
          </a:xfrm>
          <a:prstGeom prst="roundRect">
            <a:avLst>
              <a:gd name="adj" fmla="val 889"/>
            </a:avLst>
          </a:prstGeom>
          <a:solidFill>
            <a:srgbClr val="444752"/>
          </a:solidFill>
          <a:ln/>
        </p:spPr>
      </p:sp>
      <p:sp>
        <p:nvSpPr>
          <p:cNvPr id="10" name="Text 8"/>
          <p:cNvSpPr/>
          <p:nvPr/>
        </p:nvSpPr>
        <p:spPr>
          <a:xfrm>
            <a:off x="9823371" y="2622352"/>
            <a:ext cx="2512695" cy="308015"/>
          </a:xfrm>
          <a:prstGeom prst="rect">
            <a:avLst/>
          </a:prstGeom>
          <a:noFill/>
          <a:ln/>
        </p:spPr>
        <p:txBody>
          <a:bodyPr wrap="none" lIns="0" tIns="0" rIns="0" bIns="0" rtlCol="0" anchor="t"/>
          <a:lstStyle/>
          <a:p>
            <a:pPr marL="0" indent="0" algn="l">
              <a:lnSpc>
                <a:spcPts val="2400"/>
              </a:lnSpc>
              <a:buNone/>
            </a:pPr>
            <a:r>
              <a:rPr lang="en-US" sz="1900" dirty="0">
                <a:solidFill>
                  <a:srgbClr val="D6E5EF"/>
                </a:solidFill>
                <a:latin typeface="Lora" pitchFamily="34" charset="0"/>
                <a:ea typeface="Lora" pitchFamily="34" charset="-122"/>
                <a:cs typeface="Lora" pitchFamily="34" charset="-120"/>
              </a:rPr>
              <a:t>Strategic Implications</a:t>
            </a:r>
            <a:endParaRPr lang="en-US" sz="1900" dirty="0"/>
          </a:p>
        </p:txBody>
      </p:sp>
      <p:sp>
        <p:nvSpPr>
          <p:cNvPr id="11" name="Text 9"/>
          <p:cNvSpPr/>
          <p:nvPr/>
        </p:nvSpPr>
        <p:spPr>
          <a:xfrm>
            <a:off x="9823371" y="3055977"/>
            <a:ext cx="3759875" cy="2345293"/>
          </a:xfrm>
          <a:prstGeom prst="rect">
            <a:avLst/>
          </a:prstGeom>
          <a:noFill/>
          <a:ln/>
        </p:spPr>
        <p:txBody>
          <a:bodyPr wrap="square" lIns="0" tIns="0" rIns="0" bIns="0" rtlCol="0" anchor="t"/>
          <a:lstStyle/>
          <a:p>
            <a:pPr marL="0" indent="0" algn="l">
              <a:lnSpc>
                <a:spcPts val="2600"/>
              </a:lnSpc>
              <a:buNone/>
            </a:pPr>
            <a:r>
              <a:rPr lang="en-US" sz="1600" b="1" dirty="0">
                <a:solidFill>
                  <a:srgbClr val="D6E5EF"/>
                </a:solidFill>
                <a:latin typeface="Source Sans 3" pitchFamily="34" charset="0"/>
                <a:ea typeface="Source Sans 3" pitchFamily="34" charset="-122"/>
                <a:cs typeface="Source Sans 3" pitchFamily="34" charset="-120"/>
              </a:rPr>
              <a:t>Bikes serve as anchor products</a:t>
            </a:r>
            <a:r>
              <a:rPr lang="en-US" sz="1600" dirty="0">
                <a:solidFill>
                  <a:srgbClr val="D6E5EF"/>
                </a:solidFill>
                <a:latin typeface="Source Sans 3" pitchFamily="34" charset="0"/>
                <a:ea typeface="Source Sans 3" pitchFamily="34" charset="-122"/>
                <a:cs typeface="Source Sans 3" pitchFamily="34" charset="-120"/>
              </a:rPr>
              <a:t>, driving initial high-value engagement. Actively cross-selling accessories and clothing can significantly </a:t>
            </a:r>
            <a:r>
              <a:rPr lang="en-US" sz="1600" b="1" dirty="0">
                <a:solidFill>
                  <a:srgbClr val="D6E5EF"/>
                </a:solidFill>
                <a:latin typeface="Source Sans 3" pitchFamily="34" charset="0"/>
                <a:ea typeface="Source Sans 3" pitchFamily="34" charset="-122"/>
                <a:cs typeface="Source Sans 3" pitchFamily="34" charset="-120"/>
              </a:rPr>
              <a:t>increase profit margins</a:t>
            </a:r>
            <a:r>
              <a:rPr lang="en-US" sz="1600" dirty="0">
                <a:solidFill>
                  <a:srgbClr val="D6E5EF"/>
                </a:solidFill>
                <a:latin typeface="Source Sans 3" pitchFamily="34" charset="0"/>
                <a:ea typeface="Source Sans 3" pitchFamily="34" charset="-122"/>
                <a:cs typeface="Source Sans 3" pitchFamily="34" charset="-120"/>
              </a:rPr>
              <a:t>. These insights are invaluable for refining our CRM strategies and implementing personalized marketing campaigns.</a:t>
            </a:r>
            <a:endParaRPr lang="en-US" sz="1600" dirty="0"/>
          </a:p>
        </p:txBody>
      </p:sp>
      <p:sp>
        <p:nvSpPr>
          <p:cNvPr id="12" name="Text 10"/>
          <p:cNvSpPr/>
          <p:nvPr/>
        </p:nvSpPr>
        <p:spPr>
          <a:xfrm>
            <a:off x="837724" y="6181368"/>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D6E5EF"/>
                </a:solidFill>
                <a:latin typeface="Source Sans 3" pitchFamily="34" charset="0"/>
                <a:ea typeface="Source Sans 3" pitchFamily="34" charset="-122"/>
                <a:cs typeface="Source Sans 3" pitchFamily="34" charset="-120"/>
              </a:rPr>
              <a:t>By understanding individual customer journeys, Adventure Works can optimize product recommendations and enhance customer satisfaction, ultimately boosting repeat business and profitability.</a:t>
            </a:r>
            <a:endParaRPr 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ABB43-5372-E9F8-FEB2-990C6910041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13C5CE3-B85A-E69E-7C32-607AC5704EA1}"/>
              </a:ext>
            </a:extLst>
          </p:cNvPr>
          <p:cNvSpPr/>
          <p:nvPr/>
        </p:nvSpPr>
        <p:spPr>
          <a:xfrm>
            <a:off x="837724" y="292604"/>
            <a:ext cx="9571911" cy="615910"/>
          </a:xfrm>
          <a:prstGeom prst="rect">
            <a:avLst/>
          </a:prstGeom>
          <a:noFill/>
          <a:ln/>
        </p:spPr>
        <p:txBody>
          <a:bodyPr wrap="none" lIns="0" tIns="0" rIns="0" bIns="0" rtlCol="0" anchor="t"/>
          <a:lstStyle/>
          <a:p>
            <a:pPr marL="0" indent="0" algn="l">
              <a:lnSpc>
                <a:spcPts val="4850"/>
              </a:lnSpc>
              <a:buNone/>
            </a:pPr>
            <a:r>
              <a:rPr lang="en-US" sz="3850" dirty="0">
                <a:solidFill>
                  <a:srgbClr val="F98AC7"/>
                </a:solidFill>
                <a:latin typeface="Lora" pitchFamily="34" charset="0"/>
                <a:ea typeface="Lora" pitchFamily="34" charset="-122"/>
                <a:cs typeface="Lora" pitchFamily="34" charset="-120"/>
              </a:rPr>
              <a:t>Dashboard: Customer Purchase Power</a:t>
            </a:r>
            <a:endParaRPr lang="en-US" sz="3850" dirty="0"/>
          </a:p>
        </p:txBody>
      </p:sp>
      <p:pic>
        <p:nvPicPr>
          <p:cNvPr id="5" name="Picture 4">
            <a:extLst>
              <a:ext uri="{FF2B5EF4-FFF2-40B4-BE49-F238E27FC236}">
                <a16:creationId xmlns:a16="http://schemas.microsoft.com/office/drawing/2014/main" id="{E33B4A69-A152-8B52-543C-5CEA90C4CC1E}"/>
              </a:ext>
            </a:extLst>
          </p:cNvPr>
          <p:cNvPicPr>
            <a:picLocks noChangeAspect="1"/>
          </p:cNvPicPr>
          <p:nvPr/>
        </p:nvPicPr>
        <p:blipFill>
          <a:blip r:embed="rId3"/>
          <a:stretch>
            <a:fillRect/>
          </a:stretch>
        </p:blipFill>
        <p:spPr>
          <a:xfrm>
            <a:off x="0" y="1142999"/>
            <a:ext cx="14630400" cy="7075679"/>
          </a:xfrm>
          <a:prstGeom prst="rect">
            <a:avLst/>
          </a:prstGeom>
        </p:spPr>
      </p:pic>
    </p:spTree>
    <p:extLst>
      <p:ext uri="{BB962C8B-B14F-4D97-AF65-F5344CB8AC3E}">
        <p14:creationId xmlns:p14="http://schemas.microsoft.com/office/powerpoint/2010/main" val="4122063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0213" y="665083"/>
            <a:ext cx="9692878" cy="551617"/>
          </a:xfrm>
          <a:prstGeom prst="rect">
            <a:avLst/>
          </a:prstGeom>
          <a:noFill/>
          <a:ln/>
        </p:spPr>
        <p:txBody>
          <a:bodyPr wrap="none" lIns="0" tIns="0" rIns="0" bIns="0" rtlCol="0" anchor="t"/>
          <a:lstStyle/>
          <a:p>
            <a:pPr marL="0" indent="0" algn="l">
              <a:lnSpc>
                <a:spcPts val="4300"/>
              </a:lnSpc>
              <a:buNone/>
            </a:pPr>
            <a:r>
              <a:rPr lang="en-US" sz="3450" dirty="0">
                <a:solidFill>
                  <a:srgbClr val="F98AC7"/>
                </a:solidFill>
                <a:latin typeface="Lora" pitchFamily="34" charset="0"/>
                <a:ea typeface="Lora" pitchFamily="34" charset="-122"/>
                <a:cs typeface="Lora" pitchFamily="34" charset="-120"/>
              </a:rPr>
              <a:t>Purchase Power: Spending Capacity &amp; Behavior</a:t>
            </a:r>
            <a:endParaRPr lang="en-US" sz="3450" dirty="0"/>
          </a:p>
        </p:txBody>
      </p:sp>
      <p:sp>
        <p:nvSpPr>
          <p:cNvPr id="3" name="Text 1"/>
          <p:cNvSpPr/>
          <p:nvPr/>
        </p:nvSpPr>
        <p:spPr>
          <a:xfrm>
            <a:off x="750213" y="1646277"/>
            <a:ext cx="4236720" cy="618887"/>
          </a:xfrm>
          <a:prstGeom prst="rect">
            <a:avLst/>
          </a:prstGeom>
          <a:noFill/>
          <a:ln/>
        </p:spPr>
        <p:txBody>
          <a:bodyPr wrap="none" lIns="0" tIns="0" rIns="0" bIns="0" rtlCol="0" anchor="t"/>
          <a:lstStyle/>
          <a:p>
            <a:pPr marL="0" indent="0" algn="ctr">
              <a:lnSpc>
                <a:spcPts val="4850"/>
              </a:lnSpc>
              <a:buNone/>
            </a:pPr>
            <a:r>
              <a:rPr lang="en-US" sz="4850" dirty="0">
                <a:solidFill>
                  <a:srgbClr val="D6E5EF"/>
                </a:solidFill>
                <a:latin typeface="Lora" pitchFamily="34" charset="0"/>
                <a:ea typeface="Lora" pitchFamily="34" charset="-122"/>
                <a:cs typeface="Lora" pitchFamily="34" charset="-120"/>
              </a:rPr>
              <a:t>96%</a:t>
            </a:r>
            <a:endParaRPr lang="en-US" sz="4850" dirty="0"/>
          </a:p>
        </p:txBody>
      </p:sp>
      <p:sp>
        <p:nvSpPr>
          <p:cNvPr id="4" name="Text 2"/>
          <p:cNvSpPr/>
          <p:nvPr/>
        </p:nvSpPr>
        <p:spPr>
          <a:xfrm>
            <a:off x="1709618" y="2484834"/>
            <a:ext cx="2317909" cy="275749"/>
          </a:xfrm>
          <a:prstGeom prst="rect">
            <a:avLst/>
          </a:prstGeom>
          <a:noFill/>
          <a:ln/>
        </p:spPr>
        <p:txBody>
          <a:bodyPr wrap="none" lIns="0" tIns="0" rIns="0" bIns="0" rtlCol="0" anchor="t"/>
          <a:lstStyle/>
          <a:p>
            <a:pPr marL="0" indent="0" algn="ctr">
              <a:lnSpc>
                <a:spcPts val="2150"/>
              </a:lnSpc>
              <a:buNone/>
            </a:pPr>
            <a:r>
              <a:rPr lang="en-US" sz="1700" dirty="0">
                <a:solidFill>
                  <a:srgbClr val="D6E5EF"/>
                </a:solidFill>
                <a:latin typeface="Lora" pitchFamily="34" charset="0"/>
                <a:ea typeface="Lora" pitchFamily="34" charset="-122"/>
                <a:cs typeface="Lora" pitchFamily="34" charset="-120"/>
              </a:rPr>
              <a:t>Purchasing Customers</a:t>
            </a:r>
            <a:endParaRPr lang="en-US" sz="1700" dirty="0"/>
          </a:p>
        </p:txBody>
      </p:sp>
      <p:sp>
        <p:nvSpPr>
          <p:cNvPr id="5" name="Text 3"/>
          <p:cNvSpPr/>
          <p:nvPr/>
        </p:nvSpPr>
        <p:spPr>
          <a:xfrm>
            <a:off x="750213" y="2861310"/>
            <a:ext cx="4236720" cy="852964"/>
          </a:xfrm>
          <a:prstGeom prst="rect">
            <a:avLst/>
          </a:prstGeom>
          <a:noFill/>
          <a:ln/>
        </p:spPr>
        <p:txBody>
          <a:bodyPr wrap="square" lIns="0" tIns="0" rIns="0" bIns="0" rtlCol="0" anchor="t"/>
          <a:lstStyle/>
          <a:p>
            <a:pPr marL="0" indent="0" algn="ctr">
              <a:lnSpc>
                <a:spcPts val="2200"/>
              </a:lnSpc>
              <a:buNone/>
            </a:pPr>
            <a:r>
              <a:rPr lang="en-US" sz="1450" dirty="0">
                <a:solidFill>
                  <a:srgbClr val="D6E5EF"/>
                </a:solidFill>
                <a:latin typeface="Source Sans 3" pitchFamily="34" charset="0"/>
                <a:ea typeface="Source Sans 3" pitchFamily="34" charset="-122"/>
                <a:cs typeface="Source Sans 3" pitchFamily="34" charset="-120"/>
              </a:rPr>
              <a:t>A high percentage of our total customer base actively makes purchases, indicating strong product appeal and conversion rates among engaged users.</a:t>
            </a:r>
            <a:endParaRPr lang="en-US" sz="1450" dirty="0"/>
          </a:p>
        </p:txBody>
      </p:sp>
      <p:sp>
        <p:nvSpPr>
          <p:cNvPr id="6" name="Text 4"/>
          <p:cNvSpPr/>
          <p:nvPr/>
        </p:nvSpPr>
        <p:spPr>
          <a:xfrm>
            <a:off x="5196840" y="1646277"/>
            <a:ext cx="4236720" cy="618887"/>
          </a:xfrm>
          <a:prstGeom prst="rect">
            <a:avLst/>
          </a:prstGeom>
          <a:noFill/>
          <a:ln/>
        </p:spPr>
        <p:txBody>
          <a:bodyPr wrap="none" lIns="0" tIns="0" rIns="0" bIns="0" rtlCol="0" anchor="t"/>
          <a:lstStyle/>
          <a:p>
            <a:pPr marL="0" indent="0" algn="ctr">
              <a:lnSpc>
                <a:spcPts val="4850"/>
              </a:lnSpc>
              <a:buNone/>
            </a:pPr>
            <a:r>
              <a:rPr lang="en-US" sz="4850" dirty="0">
                <a:solidFill>
                  <a:srgbClr val="D6E5EF"/>
                </a:solidFill>
                <a:latin typeface="Lora" pitchFamily="34" charset="0"/>
                <a:ea typeface="Lora" pitchFamily="34" charset="-122"/>
                <a:cs typeface="Lora" pitchFamily="34" charset="-120"/>
              </a:rPr>
              <a:t>$444</a:t>
            </a:r>
            <a:endParaRPr lang="en-US" sz="4850" dirty="0"/>
          </a:p>
        </p:txBody>
      </p:sp>
      <p:sp>
        <p:nvSpPr>
          <p:cNvPr id="7" name="Text 5"/>
          <p:cNvSpPr/>
          <p:nvPr/>
        </p:nvSpPr>
        <p:spPr>
          <a:xfrm>
            <a:off x="6096953" y="2484834"/>
            <a:ext cx="2436376" cy="275749"/>
          </a:xfrm>
          <a:prstGeom prst="rect">
            <a:avLst/>
          </a:prstGeom>
          <a:noFill/>
          <a:ln/>
        </p:spPr>
        <p:txBody>
          <a:bodyPr wrap="none" lIns="0" tIns="0" rIns="0" bIns="0" rtlCol="0" anchor="t"/>
          <a:lstStyle/>
          <a:p>
            <a:pPr marL="0" indent="0" algn="ctr">
              <a:lnSpc>
                <a:spcPts val="2150"/>
              </a:lnSpc>
              <a:buNone/>
            </a:pPr>
            <a:r>
              <a:rPr lang="en-US" sz="1700" dirty="0">
                <a:solidFill>
                  <a:srgbClr val="D6E5EF"/>
                </a:solidFill>
                <a:latin typeface="Lora" pitchFamily="34" charset="0"/>
                <a:ea typeface="Lora" pitchFamily="34" charset="-122"/>
                <a:cs typeface="Lora" pitchFamily="34" charset="-120"/>
              </a:rPr>
              <a:t>Average Purchase Value</a:t>
            </a:r>
            <a:endParaRPr lang="en-US" sz="1700" dirty="0"/>
          </a:p>
        </p:txBody>
      </p:sp>
      <p:sp>
        <p:nvSpPr>
          <p:cNvPr id="8" name="Text 6"/>
          <p:cNvSpPr/>
          <p:nvPr/>
        </p:nvSpPr>
        <p:spPr>
          <a:xfrm>
            <a:off x="5196840" y="2861310"/>
            <a:ext cx="4236720" cy="852964"/>
          </a:xfrm>
          <a:prstGeom prst="rect">
            <a:avLst/>
          </a:prstGeom>
          <a:noFill/>
          <a:ln/>
        </p:spPr>
        <p:txBody>
          <a:bodyPr wrap="square" lIns="0" tIns="0" rIns="0" bIns="0" rtlCol="0" anchor="t"/>
          <a:lstStyle/>
          <a:p>
            <a:pPr marL="0" indent="0" algn="ctr">
              <a:lnSpc>
                <a:spcPts val="2200"/>
              </a:lnSpc>
              <a:buNone/>
            </a:pPr>
            <a:r>
              <a:rPr lang="en-US" sz="1450" dirty="0">
                <a:solidFill>
                  <a:srgbClr val="D6E5EF"/>
                </a:solidFill>
                <a:latin typeface="Source Sans 3" pitchFamily="34" charset="0"/>
                <a:ea typeface="Source Sans 3" pitchFamily="34" charset="-122"/>
                <a:cs typeface="Source Sans 3" pitchFamily="34" charset="-120"/>
              </a:rPr>
              <a:t>Our average purchase value reflects the typical spend per transaction across our customer base, providing a benchmark for sales performance.</a:t>
            </a:r>
            <a:endParaRPr lang="en-US" sz="1450" dirty="0"/>
          </a:p>
        </p:txBody>
      </p:sp>
      <p:sp>
        <p:nvSpPr>
          <p:cNvPr id="9" name="Text 7"/>
          <p:cNvSpPr/>
          <p:nvPr/>
        </p:nvSpPr>
        <p:spPr>
          <a:xfrm>
            <a:off x="9643467" y="1646277"/>
            <a:ext cx="4236720" cy="618887"/>
          </a:xfrm>
          <a:prstGeom prst="rect">
            <a:avLst/>
          </a:prstGeom>
          <a:noFill/>
          <a:ln/>
        </p:spPr>
        <p:txBody>
          <a:bodyPr wrap="none" lIns="0" tIns="0" rIns="0" bIns="0" rtlCol="0" anchor="t"/>
          <a:lstStyle/>
          <a:p>
            <a:pPr marL="0" indent="0" algn="ctr">
              <a:lnSpc>
                <a:spcPts val="4850"/>
              </a:lnSpc>
              <a:buNone/>
            </a:pPr>
            <a:r>
              <a:rPr lang="en-US" sz="4850" dirty="0">
                <a:solidFill>
                  <a:srgbClr val="D6E5EF"/>
                </a:solidFill>
                <a:latin typeface="Lora" pitchFamily="34" charset="0"/>
                <a:ea typeface="Lora" pitchFamily="34" charset="-122"/>
                <a:cs typeface="Lora" pitchFamily="34" charset="-120"/>
              </a:rPr>
              <a:t>$835</a:t>
            </a:r>
            <a:endParaRPr lang="en-US" sz="4850" dirty="0"/>
          </a:p>
        </p:txBody>
      </p:sp>
      <p:sp>
        <p:nvSpPr>
          <p:cNvPr id="10" name="Text 8"/>
          <p:cNvSpPr/>
          <p:nvPr/>
        </p:nvSpPr>
        <p:spPr>
          <a:xfrm>
            <a:off x="10485001" y="2484834"/>
            <a:ext cx="2553533" cy="275749"/>
          </a:xfrm>
          <a:prstGeom prst="rect">
            <a:avLst/>
          </a:prstGeom>
          <a:noFill/>
          <a:ln/>
        </p:spPr>
        <p:txBody>
          <a:bodyPr wrap="none" lIns="0" tIns="0" rIns="0" bIns="0" rtlCol="0" anchor="t"/>
          <a:lstStyle/>
          <a:p>
            <a:pPr marL="0" indent="0" algn="ctr">
              <a:lnSpc>
                <a:spcPts val="2150"/>
              </a:lnSpc>
              <a:buNone/>
            </a:pPr>
            <a:r>
              <a:rPr lang="en-US" sz="1700" dirty="0">
                <a:solidFill>
                  <a:srgbClr val="D6E5EF"/>
                </a:solidFill>
                <a:latin typeface="Lora" pitchFamily="34" charset="0"/>
                <a:ea typeface="Lora" pitchFamily="34" charset="-122"/>
                <a:cs typeface="Lora" pitchFamily="34" charset="-120"/>
              </a:rPr>
              <a:t>Standard Purchase Value</a:t>
            </a:r>
            <a:endParaRPr lang="en-US" sz="1700" dirty="0"/>
          </a:p>
        </p:txBody>
      </p:sp>
      <p:sp>
        <p:nvSpPr>
          <p:cNvPr id="11" name="Text 9"/>
          <p:cNvSpPr/>
          <p:nvPr/>
        </p:nvSpPr>
        <p:spPr>
          <a:xfrm>
            <a:off x="9643467" y="2861310"/>
            <a:ext cx="4236720" cy="1137285"/>
          </a:xfrm>
          <a:prstGeom prst="rect">
            <a:avLst/>
          </a:prstGeom>
          <a:noFill/>
          <a:ln/>
        </p:spPr>
        <p:txBody>
          <a:bodyPr wrap="square" lIns="0" tIns="0" rIns="0" bIns="0" rtlCol="0" anchor="t"/>
          <a:lstStyle/>
          <a:p>
            <a:pPr marL="0" indent="0" algn="ctr">
              <a:lnSpc>
                <a:spcPts val="2200"/>
              </a:lnSpc>
              <a:buNone/>
            </a:pPr>
            <a:r>
              <a:rPr lang="en-US" sz="1450" dirty="0">
                <a:solidFill>
                  <a:srgbClr val="D6E5EF"/>
                </a:solidFill>
                <a:latin typeface="Source Sans 3" pitchFamily="34" charset="0"/>
                <a:ea typeface="Source Sans 3" pitchFamily="34" charset="-122"/>
                <a:cs typeface="Source Sans 3" pitchFamily="34" charset="-120"/>
              </a:rPr>
              <a:t>The standard purchase value (median value is $35) indicates a skewed distribution, suggesting that a few high-value transactions significantly influence the average.</a:t>
            </a:r>
            <a:endParaRPr lang="en-US" sz="1450" dirty="0"/>
          </a:p>
        </p:txBody>
      </p:sp>
      <p:sp>
        <p:nvSpPr>
          <p:cNvPr id="12" name="Shape 10"/>
          <p:cNvSpPr/>
          <p:nvPr/>
        </p:nvSpPr>
        <p:spPr>
          <a:xfrm>
            <a:off x="750213" y="4187547"/>
            <a:ext cx="4264700" cy="2619375"/>
          </a:xfrm>
          <a:prstGeom prst="roundRect">
            <a:avLst>
              <a:gd name="adj" fmla="val 1074"/>
            </a:avLst>
          </a:prstGeom>
          <a:solidFill>
            <a:srgbClr val="444752"/>
          </a:solidFill>
          <a:ln/>
        </p:spPr>
      </p:sp>
      <p:pic>
        <p:nvPicPr>
          <p:cNvPr id="13" name="Image 0" descr="preencoded.png"/>
          <p:cNvPicPr>
            <a:picLocks noChangeAspect="1"/>
          </p:cNvPicPr>
          <p:nvPr/>
        </p:nvPicPr>
        <p:blipFill>
          <a:blip r:embed="rId3"/>
          <a:stretch>
            <a:fillRect/>
          </a:stretch>
        </p:blipFill>
        <p:spPr>
          <a:xfrm>
            <a:off x="937736" y="4375071"/>
            <a:ext cx="562689" cy="562689"/>
          </a:xfrm>
          <a:prstGeom prst="rect">
            <a:avLst/>
          </a:prstGeom>
        </p:spPr>
      </p:pic>
      <p:pic>
        <p:nvPicPr>
          <p:cNvPr id="1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2518" y="4529852"/>
            <a:ext cx="253127" cy="253127"/>
          </a:xfrm>
          <a:prstGeom prst="rect">
            <a:avLst/>
          </a:prstGeom>
        </p:spPr>
      </p:pic>
      <p:sp>
        <p:nvSpPr>
          <p:cNvPr id="15" name="Text 11"/>
          <p:cNvSpPr/>
          <p:nvPr/>
        </p:nvSpPr>
        <p:spPr>
          <a:xfrm>
            <a:off x="937736" y="5105638"/>
            <a:ext cx="2892385" cy="275749"/>
          </a:xfrm>
          <a:prstGeom prst="rect">
            <a:avLst/>
          </a:prstGeom>
          <a:noFill/>
          <a:ln/>
        </p:spPr>
        <p:txBody>
          <a:bodyPr wrap="none" lIns="0" tIns="0" rIns="0" bIns="0" rtlCol="0" anchor="t"/>
          <a:lstStyle/>
          <a:p>
            <a:pPr marL="0" indent="0" algn="l">
              <a:lnSpc>
                <a:spcPts val="2150"/>
              </a:lnSpc>
              <a:buNone/>
            </a:pPr>
            <a:r>
              <a:rPr lang="en-US" sz="1700" dirty="0">
                <a:solidFill>
                  <a:srgbClr val="D6E5EF"/>
                </a:solidFill>
                <a:latin typeface="Lora" pitchFamily="34" charset="0"/>
                <a:ea typeface="Lora" pitchFamily="34" charset="-122"/>
                <a:cs typeface="Lora" pitchFamily="34" charset="-120"/>
              </a:rPr>
              <a:t>Professionals Drive Revenue</a:t>
            </a:r>
            <a:endParaRPr lang="en-US" sz="1700" dirty="0"/>
          </a:p>
        </p:txBody>
      </p:sp>
      <p:sp>
        <p:nvSpPr>
          <p:cNvPr id="16" name="Text 12"/>
          <p:cNvSpPr/>
          <p:nvPr/>
        </p:nvSpPr>
        <p:spPr>
          <a:xfrm>
            <a:off x="937736" y="5482114"/>
            <a:ext cx="3889653" cy="1137285"/>
          </a:xfrm>
          <a:prstGeom prst="rect">
            <a:avLst/>
          </a:prstGeom>
          <a:noFill/>
          <a:ln/>
        </p:spPr>
        <p:txBody>
          <a:bodyPr wrap="square" lIns="0" tIns="0" rIns="0" bIns="0" rtlCol="0" anchor="t"/>
          <a:lstStyle/>
          <a:p>
            <a:pPr marL="0" indent="0" algn="l">
              <a:lnSpc>
                <a:spcPts val="2200"/>
              </a:lnSpc>
              <a:buNone/>
            </a:pPr>
            <a:r>
              <a:rPr lang="en-US" sz="1450" dirty="0">
                <a:solidFill>
                  <a:srgbClr val="D6E5EF"/>
                </a:solidFill>
                <a:latin typeface="Source Sans 3" pitchFamily="34" charset="0"/>
                <a:ea typeface="Source Sans 3" pitchFamily="34" charset="-122"/>
                <a:cs typeface="Source Sans 3" pitchFamily="34" charset="-120"/>
              </a:rPr>
              <a:t>The </a:t>
            </a:r>
            <a:r>
              <a:rPr lang="en-US" sz="1450" b="1" dirty="0">
                <a:solidFill>
                  <a:srgbClr val="D6E5EF"/>
                </a:solidFill>
                <a:latin typeface="Source Sans 3" pitchFamily="34" charset="0"/>
                <a:ea typeface="Source Sans 3" pitchFamily="34" charset="-122"/>
                <a:cs typeface="Source Sans 3" pitchFamily="34" charset="-120"/>
              </a:rPr>
              <a:t>Professional occupation segment</a:t>
            </a:r>
            <a:r>
              <a:rPr lang="en-US" sz="1450" dirty="0">
                <a:solidFill>
                  <a:srgbClr val="D6E5EF"/>
                </a:solidFill>
                <a:latin typeface="Source Sans 3" pitchFamily="34" charset="0"/>
                <a:ea typeface="Source Sans 3" pitchFamily="34" charset="-122"/>
                <a:cs typeface="Source Sans 3" pitchFamily="34" charset="-120"/>
              </a:rPr>
              <a:t> contributes the highest revenue and profit, underscoring their importance for premium product targeting.</a:t>
            </a:r>
            <a:endParaRPr lang="en-US" sz="1450" dirty="0"/>
          </a:p>
        </p:txBody>
      </p:sp>
      <p:sp>
        <p:nvSpPr>
          <p:cNvPr id="17" name="Shape 13"/>
          <p:cNvSpPr/>
          <p:nvPr/>
        </p:nvSpPr>
        <p:spPr>
          <a:xfrm>
            <a:off x="5182791" y="4187547"/>
            <a:ext cx="4264700" cy="2619375"/>
          </a:xfrm>
          <a:prstGeom prst="roundRect">
            <a:avLst>
              <a:gd name="adj" fmla="val 1074"/>
            </a:avLst>
          </a:prstGeom>
          <a:solidFill>
            <a:srgbClr val="444752"/>
          </a:solidFill>
          <a:ln/>
        </p:spPr>
      </p:sp>
      <p:pic>
        <p:nvPicPr>
          <p:cNvPr id="18" name="Image 2" descr="preencoded.png"/>
          <p:cNvPicPr>
            <a:picLocks noChangeAspect="1"/>
          </p:cNvPicPr>
          <p:nvPr/>
        </p:nvPicPr>
        <p:blipFill>
          <a:blip r:embed="rId6"/>
          <a:stretch>
            <a:fillRect/>
          </a:stretch>
        </p:blipFill>
        <p:spPr>
          <a:xfrm>
            <a:off x="5370314" y="4375071"/>
            <a:ext cx="562689" cy="562689"/>
          </a:xfrm>
          <a:prstGeom prst="rect">
            <a:avLst/>
          </a:prstGeom>
        </p:spPr>
      </p:pic>
      <p:pic>
        <p:nvPicPr>
          <p:cNvPr id="19"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25095" y="4529852"/>
            <a:ext cx="253127" cy="253127"/>
          </a:xfrm>
          <a:prstGeom prst="rect">
            <a:avLst/>
          </a:prstGeom>
        </p:spPr>
      </p:pic>
      <p:sp>
        <p:nvSpPr>
          <p:cNvPr id="20" name="Text 14"/>
          <p:cNvSpPr/>
          <p:nvPr/>
        </p:nvSpPr>
        <p:spPr>
          <a:xfrm>
            <a:off x="5370314" y="5105638"/>
            <a:ext cx="2301835" cy="275749"/>
          </a:xfrm>
          <a:prstGeom prst="rect">
            <a:avLst/>
          </a:prstGeom>
          <a:noFill/>
          <a:ln/>
        </p:spPr>
        <p:txBody>
          <a:bodyPr wrap="none" lIns="0" tIns="0" rIns="0" bIns="0" rtlCol="0" anchor="t"/>
          <a:lstStyle/>
          <a:p>
            <a:pPr marL="0" indent="0" algn="l">
              <a:lnSpc>
                <a:spcPts val="2150"/>
              </a:lnSpc>
              <a:buNone/>
            </a:pPr>
            <a:r>
              <a:rPr lang="en-US" sz="1700" dirty="0">
                <a:solidFill>
                  <a:srgbClr val="D6E5EF"/>
                </a:solidFill>
                <a:latin typeface="Lora" pitchFamily="34" charset="0"/>
                <a:ea typeface="Lora" pitchFamily="34" charset="-122"/>
                <a:cs typeface="Lora" pitchFamily="34" charset="-120"/>
              </a:rPr>
              <a:t>Mid-Income Influence</a:t>
            </a:r>
            <a:endParaRPr lang="en-US" sz="1700" dirty="0"/>
          </a:p>
        </p:txBody>
      </p:sp>
      <p:sp>
        <p:nvSpPr>
          <p:cNvPr id="21" name="Text 15"/>
          <p:cNvSpPr/>
          <p:nvPr/>
        </p:nvSpPr>
        <p:spPr>
          <a:xfrm>
            <a:off x="5370314" y="5482114"/>
            <a:ext cx="3889653" cy="852964"/>
          </a:xfrm>
          <a:prstGeom prst="rect">
            <a:avLst/>
          </a:prstGeom>
          <a:noFill/>
          <a:ln/>
        </p:spPr>
        <p:txBody>
          <a:bodyPr wrap="square" lIns="0" tIns="0" rIns="0" bIns="0" rtlCol="0" anchor="t"/>
          <a:lstStyle/>
          <a:p>
            <a:pPr marL="0" indent="0" algn="l">
              <a:lnSpc>
                <a:spcPts val="2200"/>
              </a:lnSpc>
              <a:buNone/>
            </a:pPr>
            <a:r>
              <a:rPr lang="en-US" sz="1450" dirty="0">
                <a:solidFill>
                  <a:srgbClr val="D6E5EF"/>
                </a:solidFill>
                <a:latin typeface="Source Sans 3" pitchFamily="34" charset="0"/>
                <a:ea typeface="Source Sans 3" pitchFamily="34" charset="-122"/>
                <a:cs typeface="Source Sans 3" pitchFamily="34" charset="-120"/>
              </a:rPr>
              <a:t>Customers in the </a:t>
            </a:r>
            <a:r>
              <a:rPr lang="en-US" sz="1450" b="1" dirty="0">
                <a:solidFill>
                  <a:srgbClr val="D6E5EF"/>
                </a:solidFill>
                <a:latin typeface="Source Sans 3" pitchFamily="34" charset="0"/>
                <a:ea typeface="Source Sans 3" pitchFamily="34" charset="-122"/>
                <a:cs typeface="Source Sans 3" pitchFamily="34" charset="-120"/>
              </a:rPr>
              <a:t>$30K–$70K income range</a:t>
            </a:r>
            <a:r>
              <a:rPr lang="en-US" sz="1450" dirty="0">
                <a:solidFill>
                  <a:srgbClr val="D6E5EF"/>
                </a:solidFill>
                <a:latin typeface="Source Sans 3" pitchFamily="34" charset="0"/>
                <a:ea typeface="Source Sans 3" pitchFamily="34" charset="-122"/>
                <a:cs typeface="Source Sans 3" pitchFamily="34" charset="-120"/>
              </a:rPr>
              <a:t> are our largest revenue contributors, highlighting the effectiveness of targeting this demographic.</a:t>
            </a:r>
            <a:endParaRPr lang="en-US" sz="1450" dirty="0"/>
          </a:p>
        </p:txBody>
      </p:sp>
      <p:sp>
        <p:nvSpPr>
          <p:cNvPr id="22" name="Shape 16"/>
          <p:cNvSpPr/>
          <p:nvPr/>
        </p:nvSpPr>
        <p:spPr>
          <a:xfrm>
            <a:off x="9615368" y="4187547"/>
            <a:ext cx="4264700" cy="2619375"/>
          </a:xfrm>
          <a:prstGeom prst="roundRect">
            <a:avLst>
              <a:gd name="adj" fmla="val 1074"/>
            </a:avLst>
          </a:prstGeom>
          <a:solidFill>
            <a:srgbClr val="444752"/>
          </a:solidFill>
          <a:ln/>
        </p:spPr>
      </p:sp>
      <p:pic>
        <p:nvPicPr>
          <p:cNvPr id="23" name="Image 4" descr="preencoded.png"/>
          <p:cNvPicPr>
            <a:picLocks noChangeAspect="1"/>
          </p:cNvPicPr>
          <p:nvPr/>
        </p:nvPicPr>
        <p:blipFill>
          <a:blip r:embed="rId9"/>
          <a:stretch>
            <a:fillRect/>
          </a:stretch>
        </p:blipFill>
        <p:spPr>
          <a:xfrm>
            <a:off x="9802892" y="4375071"/>
            <a:ext cx="562689" cy="562689"/>
          </a:xfrm>
          <a:prstGeom prst="rect">
            <a:avLst/>
          </a:prstGeom>
        </p:spPr>
      </p:pic>
      <p:pic>
        <p:nvPicPr>
          <p:cNvPr id="24"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57673" y="4529852"/>
            <a:ext cx="253127" cy="253127"/>
          </a:xfrm>
          <a:prstGeom prst="rect">
            <a:avLst/>
          </a:prstGeom>
        </p:spPr>
      </p:pic>
      <p:sp>
        <p:nvSpPr>
          <p:cNvPr id="25" name="Text 17"/>
          <p:cNvSpPr/>
          <p:nvPr/>
        </p:nvSpPr>
        <p:spPr>
          <a:xfrm>
            <a:off x="9802892" y="5105638"/>
            <a:ext cx="3149918" cy="275749"/>
          </a:xfrm>
          <a:prstGeom prst="rect">
            <a:avLst/>
          </a:prstGeom>
          <a:noFill/>
          <a:ln/>
        </p:spPr>
        <p:txBody>
          <a:bodyPr wrap="none" lIns="0" tIns="0" rIns="0" bIns="0" rtlCol="0" anchor="t"/>
          <a:lstStyle/>
          <a:p>
            <a:pPr marL="0" indent="0" algn="l">
              <a:lnSpc>
                <a:spcPts val="2150"/>
              </a:lnSpc>
              <a:buNone/>
            </a:pPr>
            <a:r>
              <a:rPr lang="en-US" sz="1700" dirty="0">
                <a:solidFill>
                  <a:srgbClr val="D6E5EF"/>
                </a:solidFill>
                <a:latin typeface="Lora" pitchFamily="34" charset="0"/>
                <a:ea typeface="Lora" pitchFamily="34" charset="-122"/>
                <a:cs typeface="Lora" pitchFamily="34" charset="-120"/>
              </a:rPr>
              <a:t>Female Profit Outperformance</a:t>
            </a:r>
            <a:endParaRPr lang="en-US" sz="1700" dirty="0"/>
          </a:p>
        </p:txBody>
      </p:sp>
      <p:sp>
        <p:nvSpPr>
          <p:cNvPr id="26" name="Text 18"/>
          <p:cNvSpPr/>
          <p:nvPr/>
        </p:nvSpPr>
        <p:spPr>
          <a:xfrm>
            <a:off x="9802892" y="5482114"/>
            <a:ext cx="3889653" cy="1137285"/>
          </a:xfrm>
          <a:prstGeom prst="rect">
            <a:avLst/>
          </a:prstGeom>
          <a:noFill/>
          <a:ln/>
        </p:spPr>
        <p:txBody>
          <a:bodyPr wrap="square" lIns="0" tIns="0" rIns="0" bIns="0" rtlCol="0" anchor="t"/>
          <a:lstStyle/>
          <a:p>
            <a:pPr marL="0" indent="0" algn="l">
              <a:lnSpc>
                <a:spcPts val="2200"/>
              </a:lnSpc>
              <a:buNone/>
            </a:pPr>
            <a:r>
              <a:rPr lang="en-US" sz="1450" dirty="0">
                <a:solidFill>
                  <a:srgbClr val="D6E5EF"/>
                </a:solidFill>
                <a:latin typeface="Source Sans 3" pitchFamily="34" charset="0"/>
                <a:ea typeface="Source Sans 3" pitchFamily="34" charset="-122"/>
                <a:cs typeface="Source Sans 3" pitchFamily="34" charset="-120"/>
              </a:rPr>
              <a:t>Interestingly, </a:t>
            </a:r>
            <a:r>
              <a:rPr lang="en-US" sz="1450" b="1" dirty="0">
                <a:solidFill>
                  <a:srgbClr val="D6E5EF"/>
                </a:solidFill>
                <a:latin typeface="Source Sans 3" pitchFamily="34" charset="0"/>
                <a:ea typeface="Source Sans 3" pitchFamily="34" charset="-122"/>
                <a:cs typeface="Source Sans 3" pitchFamily="34" charset="-120"/>
              </a:rPr>
              <a:t>female customers slightly outperform males in profit contribution</a:t>
            </a:r>
            <a:r>
              <a:rPr lang="en-US" sz="1450" dirty="0">
                <a:solidFill>
                  <a:srgbClr val="D6E5EF"/>
                </a:solidFill>
                <a:latin typeface="Source Sans 3" pitchFamily="34" charset="0"/>
                <a:ea typeface="Source Sans 3" pitchFamily="34" charset="-122"/>
                <a:cs typeface="Source Sans 3" pitchFamily="34" charset="-120"/>
              </a:rPr>
              <a:t>, suggesting nuanced purchasing behaviors worthy of further investigation.</a:t>
            </a:r>
            <a:endParaRPr lang="en-US" sz="1450" dirty="0"/>
          </a:p>
        </p:txBody>
      </p:sp>
      <p:sp>
        <p:nvSpPr>
          <p:cNvPr id="27" name="Text 19"/>
          <p:cNvSpPr/>
          <p:nvPr/>
        </p:nvSpPr>
        <p:spPr>
          <a:xfrm>
            <a:off x="750213" y="6995874"/>
            <a:ext cx="13129974" cy="568643"/>
          </a:xfrm>
          <a:prstGeom prst="rect">
            <a:avLst/>
          </a:prstGeom>
          <a:noFill/>
          <a:ln/>
        </p:spPr>
        <p:txBody>
          <a:bodyPr wrap="square" lIns="0" tIns="0" rIns="0" bIns="0" rtlCol="0" anchor="t"/>
          <a:lstStyle/>
          <a:p>
            <a:pPr marL="0" indent="0" algn="l">
              <a:lnSpc>
                <a:spcPts val="2200"/>
              </a:lnSpc>
              <a:buNone/>
            </a:pPr>
            <a:r>
              <a:rPr lang="en-US" sz="1450" dirty="0">
                <a:solidFill>
                  <a:srgbClr val="D6E5EF"/>
                </a:solidFill>
                <a:latin typeface="Source Sans 3" pitchFamily="34" charset="0"/>
                <a:ea typeface="Source Sans 3" pitchFamily="34" charset="-122"/>
                <a:cs typeface="Source Sans 3" pitchFamily="34" charset="-120"/>
              </a:rPr>
              <a:t>This analysis reveals an uneven spending landscape, where a few high-value buyers drive significant revenue. Tailoring strategies to these segments can yield substantial returns.</a:t>
            </a:r>
            <a:endParaRPr lang="en-US" sz="14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4F59E-6A01-48E5-A78F-BC63B1CBFED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B9D7132-4E59-A287-8FA1-696D5F597B89}"/>
              </a:ext>
            </a:extLst>
          </p:cNvPr>
          <p:cNvSpPr/>
          <p:nvPr/>
        </p:nvSpPr>
        <p:spPr>
          <a:xfrm>
            <a:off x="837724" y="292604"/>
            <a:ext cx="9571911" cy="615910"/>
          </a:xfrm>
          <a:prstGeom prst="rect">
            <a:avLst/>
          </a:prstGeom>
          <a:noFill/>
          <a:ln/>
        </p:spPr>
        <p:txBody>
          <a:bodyPr wrap="none" lIns="0" tIns="0" rIns="0" bIns="0" rtlCol="0" anchor="t"/>
          <a:lstStyle/>
          <a:p>
            <a:pPr marL="0" indent="0" algn="l">
              <a:lnSpc>
                <a:spcPts val="4850"/>
              </a:lnSpc>
              <a:buNone/>
            </a:pPr>
            <a:r>
              <a:rPr lang="en-US" sz="3850" dirty="0">
                <a:solidFill>
                  <a:srgbClr val="F98AC7"/>
                </a:solidFill>
                <a:latin typeface="Lora" pitchFamily="34" charset="0"/>
                <a:ea typeface="Lora" pitchFamily="34" charset="-122"/>
                <a:cs typeface="Lora" pitchFamily="34" charset="-120"/>
              </a:rPr>
              <a:t>Dashboard: Customer Tree Analyze</a:t>
            </a:r>
            <a:endParaRPr lang="en-US" sz="3850" dirty="0"/>
          </a:p>
        </p:txBody>
      </p:sp>
      <p:pic>
        <p:nvPicPr>
          <p:cNvPr id="4" name="Picture 3">
            <a:extLst>
              <a:ext uri="{FF2B5EF4-FFF2-40B4-BE49-F238E27FC236}">
                <a16:creationId xmlns:a16="http://schemas.microsoft.com/office/drawing/2014/main" id="{13A840AC-4733-32D6-D0F6-2DF00E92A362}"/>
              </a:ext>
            </a:extLst>
          </p:cNvPr>
          <p:cNvPicPr>
            <a:picLocks noChangeAspect="1"/>
          </p:cNvPicPr>
          <p:nvPr/>
        </p:nvPicPr>
        <p:blipFill>
          <a:blip r:embed="rId3"/>
          <a:stretch>
            <a:fillRect/>
          </a:stretch>
        </p:blipFill>
        <p:spPr>
          <a:xfrm>
            <a:off x="0" y="1113183"/>
            <a:ext cx="14630400" cy="7103421"/>
          </a:xfrm>
          <a:prstGeom prst="rect">
            <a:avLst/>
          </a:prstGeom>
        </p:spPr>
      </p:pic>
    </p:spTree>
    <p:extLst>
      <p:ext uri="{BB962C8B-B14F-4D97-AF65-F5344CB8AC3E}">
        <p14:creationId xmlns:p14="http://schemas.microsoft.com/office/powerpoint/2010/main" val="4274063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902143" y="404336"/>
            <a:ext cx="8513326" cy="428982"/>
          </a:xfrm>
          <a:prstGeom prst="rect">
            <a:avLst/>
          </a:prstGeom>
          <a:noFill/>
          <a:ln/>
        </p:spPr>
        <p:txBody>
          <a:bodyPr wrap="none" lIns="0" tIns="0" rIns="0" bIns="0" rtlCol="0" anchor="t"/>
          <a:lstStyle/>
          <a:p>
            <a:pPr marL="0" indent="0" algn="l">
              <a:lnSpc>
                <a:spcPts val="3350"/>
              </a:lnSpc>
              <a:buNone/>
            </a:pPr>
            <a:r>
              <a:rPr lang="en-US" sz="2700" dirty="0">
                <a:solidFill>
                  <a:srgbClr val="F98AC7"/>
                </a:solidFill>
                <a:latin typeface="Lora" pitchFamily="34" charset="0"/>
                <a:ea typeface="Lora" pitchFamily="34" charset="-122"/>
                <a:cs typeface="Lora" pitchFamily="34" charset="-120"/>
              </a:rPr>
              <a:t>Customer Tree Analysis: Mapping Profitable Journeys</a:t>
            </a:r>
            <a:endParaRPr lang="en-US" sz="2700" dirty="0"/>
          </a:p>
        </p:txBody>
      </p:sp>
      <p:pic>
        <p:nvPicPr>
          <p:cNvPr id="3" name="Image 0" descr="preencoded.png"/>
          <p:cNvPicPr>
            <a:picLocks noChangeAspect="1"/>
          </p:cNvPicPr>
          <p:nvPr/>
        </p:nvPicPr>
        <p:blipFill>
          <a:blip r:embed="rId3"/>
          <a:stretch>
            <a:fillRect/>
          </a:stretch>
        </p:blipFill>
        <p:spPr>
          <a:xfrm>
            <a:off x="1902143" y="1036439"/>
            <a:ext cx="10826115" cy="4954548"/>
          </a:xfrm>
          <a:prstGeom prst="rect">
            <a:avLst/>
          </a:prstGeom>
        </p:spPr>
      </p:pic>
      <p:sp>
        <p:nvSpPr>
          <p:cNvPr id="4" name="Text 1"/>
          <p:cNvSpPr/>
          <p:nvPr/>
        </p:nvSpPr>
        <p:spPr>
          <a:xfrm>
            <a:off x="9832330" y="1709635"/>
            <a:ext cx="2253831" cy="281562"/>
          </a:xfrm>
          <a:prstGeom prst="rect">
            <a:avLst/>
          </a:prstGeom>
          <a:noFill/>
          <a:ln/>
        </p:spPr>
        <p:txBody>
          <a:bodyPr wrap="none" lIns="0" tIns="0" rIns="0" bIns="0" rtlCol="0" anchor="t"/>
          <a:lstStyle/>
          <a:p>
            <a:pPr marL="0" indent="0" algn="l">
              <a:lnSpc>
                <a:spcPts val="2200"/>
              </a:lnSpc>
              <a:buNone/>
            </a:pPr>
            <a:r>
              <a:rPr lang="en-US" sz="1750" dirty="0">
                <a:solidFill>
                  <a:srgbClr val="D6E5EF"/>
                </a:solidFill>
                <a:latin typeface="Lora" pitchFamily="34" charset="0"/>
                <a:ea typeface="Lora" pitchFamily="34" charset="-122"/>
                <a:cs typeface="Lora" pitchFamily="34" charset="-120"/>
              </a:rPr>
              <a:t>Product Focus</a:t>
            </a:r>
            <a:endParaRPr lang="en-US" sz="1750" dirty="0"/>
          </a:p>
        </p:txBody>
      </p:sp>
      <p:sp>
        <p:nvSpPr>
          <p:cNvPr id="5" name="Text 2"/>
          <p:cNvSpPr/>
          <p:nvPr/>
        </p:nvSpPr>
        <p:spPr>
          <a:xfrm>
            <a:off x="9832330" y="2076348"/>
            <a:ext cx="2639670" cy="406129"/>
          </a:xfrm>
          <a:prstGeom prst="rect">
            <a:avLst/>
          </a:prstGeom>
          <a:noFill/>
          <a:ln/>
        </p:spPr>
        <p:txBody>
          <a:bodyPr wrap="square" lIns="0" tIns="0" rIns="0" bIns="0" rtlCol="0" anchor="t"/>
          <a:lstStyle/>
          <a:p>
            <a:pPr marL="0" indent="0" algn="l">
              <a:lnSpc>
                <a:spcPts val="1550"/>
              </a:lnSpc>
              <a:buNone/>
            </a:pPr>
            <a:r>
              <a:rPr lang="en-US" sz="1500" dirty="0">
                <a:solidFill>
                  <a:srgbClr val="D6E5EF"/>
                </a:solidFill>
                <a:latin typeface="Source Sans 3" pitchFamily="34" charset="0"/>
                <a:ea typeface="Source Sans 3" pitchFamily="34" charset="-122"/>
                <a:cs typeface="Source Sans 3" pitchFamily="34" charset="-120"/>
              </a:rPr>
              <a:t>Category → Sub-category highlighting bike dominance</a:t>
            </a:r>
            <a:endParaRPr lang="en-US" sz="1500" dirty="0"/>
          </a:p>
        </p:txBody>
      </p:sp>
      <p:sp>
        <p:nvSpPr>
          <p:cNvPr id="6" name="Text 3"/>
          <p:cNvSpPr/>
          <p:nvPr/>
        </p:nvSpPr>
        <p:spPr>
          <a:xfrm>
            <a:off x="2331092" y="3338140"/>
            <a:ext cx="2253831" cy="281562"/>
          </a:xfrm>
          <a:prstGeom prst="rect">
            <a:avLst/>
          </a:prstGeom>
          <a:noFill/>
          <a:ln/>
        </p:spPr>
        <p:txBody>
          <a:bodyPr wrap="none" lIns="0" tIns="0" rIns="0" bIns="0" rtlCol="0" anchor="t"/>
          <a:lstStyle/>
          <a:p>
            <a:pPr marL="0" indent="0" algn="r">
              <a:lnSpc>
                <a:spcPts val="2200"/>
              </a:lnSpc>
              <a:buNone/>
            </a:pPr>
            <a:r>
              <a:rPr lang="en-US" sz="1750" dirty="0">
                <a:solidFill>
                  <a:srgbClr val="D6E5EF"/>
                </a:solidFill>
                <a:latin typeface="Lora" pitchFamily="34" charset="0"/>
                <a:ea typeface="Lora" pitchFamily="34" charset="-122"/>
                <a:cs typeface="Lora" pitchFamily="34" charset="-120"/>
              </a:rPr>
              <a:t>Demographic Paths</a:t>
            </a:r>
            <a:endParaRPr lang="en-US" sz="1750" dirty="0"/>
          </a:p>
        </p:txBody>
      </p:sp>
      <p:sp>
        <p:nvSpPr>
          <p:cNvPr id="7" name="Text 4"/>
          <p:cNvSpPr/>
          <p:nvPr/>
        </p:nvSpPr>
        <p:spPr>
          <a:xfrm>
            <a:off x="2158130" y="3704853"/>
            <a:ext cx="2426793" cy="406129"/>
          </a:xfrm>
          <a:prstGeom prst="rect">
            <a:avLst/>
          </a:prstGeom>
          <a:noFill/>
          <a:ln/>
        </p:spPr>
        <p:txBody>
          <a:bodyPr wrap="square" lIns="0" tIns="0" rIns="0" bIns="0" rtlCol="0" anchor="t"/>
          <a:lstStyle/>
          <a:p>
            <a:pPr marL="0" indent="0" algn="r">
              <a:lnSpc>
                <a:spcPts val="1550"/>
              </a:lnSpc>
              <a:buNone/>
            </a:pPr>
            <a:r>
              <a:rPr lang="en-US" sz="1500" dirty="0">
                <a:solidFill>
                  <a:srgbClr val="D6E5EF"/>
                </a:solidFill>
                <a:latin typeface="Source Sans 3" pitchFamily="34" charset="0"/>
                <a:ea typeface="Source Sans 3" pitchFamily="34" charset="-122"/>
                <a:cs typeface="Source Sans 3" pitchFamily="34" charset="-120"/>
              </a:rPr>
              <a:t>Gender → Age → Occupation shaping preferences</a:t>
            </a:r>
            <a:endParaRPr lang="en-US" sz="1500" dirty="0"/>
          </a:p>
        </p:txBody>
      </p:sp>
      <p:sp>
        <p:nvSpPr>
          <p:cNvPr id="8" name="Text 5"/>
          <p:cNvSpPr/>
          <p:nvPr/>
        </p:nvSpPr>
        <p:spPr>
          <a:xfrm>
            <a:off x="9832330" y="4179003"/>
            <a:ext cx="2253831" cy="281563"/>
          </a:xfrm>
          <a:prstGeom prst="rect">
            <a:avLst/>
          </a:prstGeom>
          <a:noFill/>
          <a:ln/>
        </p:spPr>
        <p:txBody>
          <a:bodyPr wrap="none" lIns="0" tIns="0" rIns="0" bIns="0" rtlCol="0" anchor="t"/>
          <a:lstStyle/>
          <a:p>
            <a:pPr marL="0" indent="0" algn="l">
              <a:lnSpc>
                <a:spcPts val="2200"/>
              </a:lnSpc>
              <a:buNone/>
            </a:pPr>
            <a:r>
              <a:rPr lang="en-US" sz="1750" dirty="0">
                <a:solidFill>
                  <a:srgbClr val="D6E5EF"/>
                </a:solidFill>
                <a:latin typeface="Lora" pitchFamily="34" charset="0"/>
                <a:ea typeface="Lora" pitchFamily="34" charset="-122"/>
                <a:cs typeface="Lora" pitchFamily="34" charset="-120"/>
              </a:rPr>
              <a:t>Core Customer</a:t>
            </a:r>
            <a:endParaRPr lang="en-US" sz="1750" dirty="0"/>
          </a:p>
        </p:txBody>
      </p:sp>
      <p:sp>
        <p:nvSpPr>
          <p:cNvPr id="9" name="Text 6"/>
          <p:cNvSpPr/>
          <p:nvPr/>
        </p:nvSpPr>
        <p:spPr>
          <a:xfrm>
            <a:off x="9832330" y="4545716"/>
            <a:ext cx="2639670" cy="406129"/>
          </a:xfrm>
          <a:prstGeom prst="rect">
            <a:avLst/>
          </a:prstGeom>
          <a:noFill/>
          <a:ln/>
        </p:spPr>
        <p:txBody>
          <a:bodyPr wrap="square" lIns="0" tIns="0" rIns="0" bIns="0" rtlCol="0" anchor="t"/>
          <a:lstStyle/>
          <a:p>
            <a:pPr marL="0" indent="0" algn="l">
              <a:lnSpc>
                <a:spcPts val="1550"/>
              </a:lnSpc>
              <a:buNone/>
            </a:pPr>
            <a:r>
              <a:rPr lang="en-US" sz="1500" dirty="0">
                <a:solidFill>
                  <a:srgbClr val="D6E5EF"/>
                </a:solidFill>
                <a:latin typeface="Source Sans 3" pitchFamily="34" charset="0"/>
                <a:ea typeface="Source Sans 3" pitchFamily="34" charset="-122"/>
                <a:cs typeface="Source Sans 3" pitchFamily="34" charset="-120"/>
              </a:rPr>
              <a:t>Primary buyer targeting bike purchases</a:t>
            </a:r>
            <a:endParaRPr lang="en-US" sz="1500" dirty="0"/>
          </a:p>
        </p:txBody>
      </p:sp>
      <p:sp>
        <p:nvSpPr>
          <p:cNvPr id="10" name="Text 7"/>
          <p:cNvSpPr/>
          <p:nvPr/>
        </p:nvSpPr>
        <p:spPr>
          <a:xfrm>
            <a:off x="1902143" y="6105168"/>
            <a:ext cx="10826115" cy="395764"/>
          </a:xfrm>
          <a:prstGeom prst="rect">
            <a:avLst/>
          </a:prstGeom>
          <a:noFill/>
          <a:ln/>
        </p:spPr>
        <p:txBody>
          <a:bodyPr wrap="square" lIns="0" tIns="0" rIns="0" bIns="0" rtlCol="0" anchor="t"/>
          <a:lstStyle/>
          <a:p>
            <a:pPr marL="0" indent="0" algn="l">
              <a:lnSpc>
                <a:spcPts val="1550"/>
              </a:lnSpc>
              <a:buNone/>
            </a:pPr>
            <a:r>
              <a:rPr lang="en-US" sz="1100" dirty="0">
                <a:solidFill>
                  <a:srgbClr val="D6E5EF"/>
                </a:solidFill>
                <a:latin typeface="Source Sans 3" pitchFamily="34" charset="0"/>
                <a:ea typeface="Source Sans 3" pitchFamily="34" charset="-122"/>
                <a:cs typeface="Source Sans 3" pitchFamily="34" charset="-120"/>
              </a:rPr>
              <a:t>The Customer Tree Analysis visually charts the hierarchical flow of our customer base, segmenting them from broad demographics down to specific product purchases. This visualization helps us understand the most profitable customer journeys, enabling highly targeted marketing campaigns.</a:t>
            </a:r>
            <a:endParaRPr lang="en-US" sz="1100" dirty="0"/>
          </a:p>
        </p:txBody>
      </p:sp>
      <p:sp>
        <p:nvSpPr>
          <p:cNvPr id="11" name="Text 8"/>
          <p:cNvSpPr/>
          <p:nvPr/>
        </p:nvSpPr>
        <p:spPr>
          <a:xfrm>
            <a:off x="1902143" y="6615113"/>
            <a:ext cx="10826115" cy="791846"/>
          </a:xfrm>
          <a:prstGeom prst="rect">
            <a:avLst/>
          </a:prstGeom>
          <a:noFill/>
          <a:ln/>
        </p:spPr>
        <p:txBody>
          <a:bodyPr wrap="square" lIns="0" tIns="0" rIns="0" bIns="0" rtlCol="0" anchor="t"/>
          <a:lstStyle/>
          <a:p>
            <a:pPr marL="342900" indent="-342900" algn="l">
              <a:lnSpc>
                <a:spcPts val="1550"/>
              </a:lnSpc>
              <a:buSzPct val="100000"/>
              <a:buChar char="•"/>
            </a:pPr>
            <a:r>
              <a:rPr lang="en-US" sz="1100" dirty="0">
                <a:solidFill>
                  <a:srgbClr val="D6E5EF"/>
                </a:solidFill>
                <a:latin typeface="Source Sans 3" pitchFamily="34" charset="0"/>
                <a:ea typeface="Source Sans 3" pitchFamily="34" charset="-122"/>
                <a:cs typeface="Source Sans 3" pitchFamily="34" charset="-120"/>
              </a:rPr>
              <a:t>The path from </a:t>
            </a:r>
            <a:r>
              <a:rPr lang="en-US" sz="1100" b="1" dirty="0">
                <a:solidFill>
                  <a:srgbClr val="D6E5EF"/>
                </a:solidFill>
                <a:latin typeface="Source Sans 3" pitchFamily="34" charset="0"/>
                <a:ea typeface="Source Sans 3" pitchFamily="34" charset="-122"/>
                <a:cs typeface="Source Sans 3" pitchFamily="34" charset="-120"/>
              </a:rPr>
              <a:t>Skilled Manual workers (age 30–60)</a:t>
            </a:r>
            <a:r>
              <a:rPr lang="en-US" sz="1100" dirty="0">
                <a:solidFill>
                  <a:srgbClr val="D6E5EF"/>
                </a:solidFill>
                <a:latin typeface="Source Sans 3" pitchFamily="34" charset="0"/>
                <a:ea typeface="Source Sans 3" pitchFamily="34" charset="-122"/>
                <a:cs typeface="Source Sans 3" pitchFamily="34" charset="-120"/>
              </a:rPr>
              <a:t> consistently emerges as a strong and profitable segment.</a:t>
            </a:r>
            <a:endParaRPr lang="en-US" sz="1100" dirty="0"/>
          </a:p>
          <a:p>
            <a:pPr marL="342900" indent="-342900" algn="l">
              <a:lnSpc>
                <a:spcPts val="1550"/>
              </a:lnSpc>
              <a:buSzPct val="100000"/>
              <a:buChar char="•"/>
            </a:pPr>
            <a:r>
              <a:rPr lang="en-US" sz="1100" b="1" dirty="0">
                <a:solidFill>
                  <a:srgbClr val="D6E5EF"/>
                </a:solidFill>
                <a:latin typeface="Source Sans 3" pitchFamily="34" charset="0"/>
                <a:ea typeface="Source Sans 3" pitchFamily="34" charset="-122"/>
                <a:cs typeface="Source Sans 3" pitchFamily="34" charset="-120"/>
              </a:rPr>
              <a:t>Bikes dominate the final purchase nodes</a:t>
            </a:r>
            <a:r>
              <a:rPr lang="en-US" sz="1100" dirty="0">
                <a:solidFill>
                  <a:srgbClr val="D6E5EF"/>
                </a:solidFill>
                <a:latin typeface="Source Sans 3" pitchFamily="34" charset="0"/>
                <a:ea typeface="Source Sans 3" pitchFamily="34" charset="-122"/>
                <a:cs typeface="Source Sans 3" pitchFamily="34" charset="-120"/>
              </a:rPr>
              <a:t>, confirming their role as the primary driver of high-value transactions.</a:t>
            </a:r>
            <a:endParaRPr lang="en-US" sz="1100" dirty="0"/>
          </a:p>
          <a:p>
            <a:pPr marL="342900" indent="-342900" algn="l">
              <a:lnSpc>
                <a:spcPts val="1550"/>
              </a:lnSpc>
              <a:buSzPct val="100000"/>
              <a:buChar char="•"/>
            </a:pPr>
            <a:r>
              <a:rPr lang="en-US" sz="1100" dirty="0">
                <a:solidFill>
                  <a:srgbClr val="D6E5EF"/>
                </a:solidFill>
                <a:latin typeface="Source Sans 3" pitchFamily="34" charset="0"/>
                <a:ea typeface="Source Sans 3" pitchFamily="34" charset="-122"/>
                <a:cs typeface="Source Sans 3" pitchFamily="34" charset="-120"/>
              </a:rPr>
              <a:t>Accessories frequently follow bike purchases, indicating successful cross-selling opportunities.</a:t>
            </a:r>
            <a:endParaRPr lang="en-US" sz="1100" dirty="0"/>
          </a:p>
          <a:p>
            <a:pPr marL="342900" indent="-342900" algn="l">
              <a:lnSpc>
                <a:spcPts val="1550"/>
              </a:lnSpc>
              <a:buSzPct val="100000"/>
              <a:buChar char="•"/>
            </a:pPr>
            <a:r>
              <a:rPr lang="en-US" sz="1100" dirty="0">
                <a:solidFill>
                  <a:srgbClr val="D6E5EF"/>
                </a:solidFill>
                <a:latin typeface="Source Sans 3" pitchFamily="34" charset="0"/>
                <a:ea typeface="Source Sans 3" pitchFamily="34" charset="-122"/>
                <a:cs typeface="Source Sans 3" pitchFamily="34" charset="-120"/>
              </a:rPr>
              <a:t>This analysis is ideal for identifying the </a:t>
            </a:r>
            <a:r>
              <a:rPr lang="en-US" sz="1100" b="1" dirty="0">
                <a:solidFill>
                  <a:srgbClr val="D6E5EF"/>
                </a:solidFill>
                <a:latin typeface="Source Sans 3" pitchFamily="34" charset="0"/>
                <a:ea typeface="Source Sans 3" pitchFamily="34" charset="-122"/>
                <a:cs typeface="Source Sans 3" pitchFamily="34" charset="-120"/>
              </a:rPr>
              <a:t>most profitable customer journeys</a:t>
            </a:r>
            <a:r>
              <a:rPr lang="en-US" sz="1100" dirty="0">
                <a:solidFill>
                  <a:srgbClr val="D6E5EF"/>
                </a:solidFill>
                <a:latin typeface="Source Sans 3" pitchFamily="34" charset="0"/>
                <a:ea typeface="Source Sans 3" pitchFamily="34" charset="-122"/>
                <a:cs typeface="Source Sans 3" pitchFamily="34" charset="-120"/>
              </a:rPr>
              <a:t> and optimizing our sales funnel for maximum conversion and value.</a:t>
            </a:r>
            <a:endParaRPr lang="en-US" sz="1100" dirty="0"/>
          </a:p>
        </p:txBody>
      </p:sp>
      <p:sp>
        <p:nvSpPr>
          <p:cNvPr id="12" name="Text 9"/>
          <p:cNvSpPr/>
          <p:nvPr/>
        </p:nvSpPr>
        <p:spPr>
          <a:xfrm>
            <a:off x="1902143" y="7521139"/>
            <a:ext cx="10826115" cy="197882"/>
          </a:xfrm>
          <a:prstGeom prst="rect">
            <a:avLst/>
          </a:prstGeom>
          <a:noFill/>
          <a:ln/>
        </p:spPr>
        <p:txBody>
          <a:bodyPr wrap="none" lIns="0" tIns="0" rIns="0" bIns="0" rtlCol="0" anchor="t"/>
          <a:lstStyle/>
          <a:p>
            <a:pPr marL="0" indent="0" algn="l">
              <a:lnSpc>
                <a:spcPts val="1550"/>
              </a:lnSpc>
              <a:buNone/>
            </a:pPr>
            <a:r>
              <a:rPr lang="en-US" sz="1100" dirty="0">
                <a:solidFill>
                  <a:srgbClr val="D6E5EF"/>
                </a:solidFill>
                <a:latin typeface="Source Sans 3" pitchFamily="34" charset="0"/>
                <a:ea typeface="Source Sans 3" pitchFamily="34" charset="-122"/>
                <a:cs typeface="Source Sans 3" pitchFamily="34" charset="-120"/>
              </a:rPr>
              <a:t>By understanding these customer journeys, Adventure Works can refine campaign targeting, improve personalization, and enhance the overall customer experience.</a:t>
            </a:r>
            <a:endParaRPr lang="en-US" sz="11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91E06-FA07-F502-6DDA-7AF45267BAC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4F79B59-CC32-387A-DF40-70D281F75AAF}"/>
              </a:ext>
            </a:extLst>
          </p:cNvPr>
          <p:cNvSpPr/>
          <p:nvPr/>
        </p:nvSpPr>
        <p:spPr>
          <a:xfrm>
            <a:off x="837724" y="292604"/>
            <a:ext cx="9571911" cy="615910"/>
          </a:xfrm>
          <a:prstGeom prst="rect">
            <a:avLst/>
          </a:prstGeom>
          <a:noFill/>
          <a:ln/>
        </p:spPr>
        <p:txBody>
          <a:bodyPr wrap="none" lIns="0" tIns="0" rIns="0" bIns="0" rtlCol="0" anchor="t"/>
          <a:lstStyle/>
          <a:p>
            <a:pPr marL="0" indent="0" algn="l">
              <a:lnSpc>
                <a:spcPts val="4850"/>
              </a:lnSpc>
              <a:buNone/>
            </a:pPr>
            <a:r>
              <a:rPr lang="en-US" sz="3850" dirty="0">
                <a:solidFill>
                  <a:srgbClr val="F98AC7"/>
                </a:solidFill>
                <a:latin typeface="Lora" pitchFamily="34" charset="0"/>
                <a:ea typeface="Lora" pitchFamily="34" charset="-122"/>
                <a:cs typeface="Lora" pitchFamily="34" charset="-120"/>
              </a:rPr>
              <a:t>Dashboard: Regional Sales Overview</a:t>
            </a:r>
            <a:endParaRPr lang="en-US" sz="3850" dirty="0"/>
          </a:p>
        </p:txBody>
      </p:sp>
      <p:pic>
        <p:nvPicPr>
          <p:cNvPr id="4" name="Picture 3">
            <a:extLst>
              <a:ext uri="{FF2B5EF4-FFF2-40B4-BE49-F238E27FC236}">
                <a16:creationId xmlns:a16="http://schemas.microsoft.com/office/drawing/2014/main" id="{1A370789-0D9D-18B4-BFF6-0E48B3643995}"/>
              </a:ext>
            </a:extLst>
          </p:cNvPr>
          <p:cNvPicPr>
            <a:picLocks noChangeAspect="1"/>
          </p:cNvPicPr>
          <p:nvPr/>
        </p:nvPicPr>
        <p:blipFill>
          <a:blip r:embed="rId3"/>
          <a:stretch>
            <a:fillRect/>
          </a:stretch>
        </p:blipFill>
        <p:spPr>
          <a:xfrm>
            <a:off x="0" y="1113182"/>
            <a:ext cx="14630400" cy="7109637"/>
          </a:xfrm>
          <a:prstGeom prst="rect">
            <a:avLst/>
          </a:prstGeom>
        </p:spPr>
      </p:pic>
    </p:spTree>
    <p:extLst>
      <p:ext uri="{BB962C8B-B14F-4D97-AF65-F5344CB8AC3E}">
        <p14:creationId xmlns:p14="http://schemas.microsoft.com/office/powerpoint/2010/main" val="2430497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210753" y="399693"/>
            <a:ext cx="7012067" cy="404455"/>
          </a:xfrm>
          <a:prstGeom prst="rect">
            <a:avLst/>
          </a:prstGeom>
          <a:noFill/>
          <a:ln/>
        </p:spPr>
        <p:txBody>
          <a:bodyPr wrap="none" lIns="0" tIns="0" rIns="0" bIns="0" rtlCol="0" anchor="t"/>
          <a:lstStyle/>
          <a:p>
            <a:pPr marL="0" indent="0" algn="l">
              <a:lnSpc>
                <a:spcPts val="3150"/>
              </a:lnSpc>
              <a:buNone/>
            </a:pPr>
            <a:r>
              <a:rPr lang="en-US" sz="2500" dirty="0">
                <a:solidFill>
                  <a:srgbClr val="F98AC7"/>
                </a:solidFill>
                <a:latin typeface="Lora" pitchFamily="34" charset="0"/>
                <a:ea typeface="Lora" pitchFamily="34" charset="-122"/>
                <a:cs typeface="Lora" pitchFamily="34" charset="-120"/>
              </a:rPr>
              <a:t>Product &amp; Geographic Performance Highlights</a:t>
            </a:r>
            <a:endParaRPr lang="en-US" sz="2500" dirty="0"/>
          </a:p>
        </p:txBody>
      </p:sp>
      <p:pic>
        <p:nvPicPr>
          <p:cNvPr id="3" name="Image 0" descr="preencoded.png"/>
          <p:cNvPicPr>
            <a:picLocks noChangeAspect="1"/>
          </p:cNvPicPr>
          <p:nvPr/>
        </p:nvPicPr>
        <p:blipFill>
          <a:blip r:embed="rId3"/>
          <a:stretch>
            <a:fillRect/>
          </a:stretch>
        </p:blipFill>
        <p:spPr>
          <a:xfrm>
            <a:off x="2210753" y="1041202"/>
            <a:ext cx="4936688" cy="4936688"/>
          </a:xfrm>
          <a:prstGeom prst="rect">
            <a:avLst/>
          </a:prstGeom>
        </p:spPr>
      </p:pic>
      <p:sp>
        <p:nvSpPr>
          <p:cNvPr id="4" name="Text 1"/>
          <p:cNvSpPr/>
          <p:nvPr/>
        </p:nvSpPr>
        <p:spPr>
          <a:xfrm>
            <a:off x="2210753" y="6079450"/>
            <a:ext cx="2386846" cy="202168"/>
          </a:xfrm>
          <a:prstGeom prst="rect">
            <a:avLst/>
          </a:prstGeom>
          <a:noFill/>
          <a:ln/>
        </p:spPr>
        <p:txBody>
          <a:bodyPr wrap="none" lIns="0" tIns="0" rIns="0" bIns="0" rtlCol="0" anchor="t"/>
          <a:lstStyle/>
          <a:p>
            <a:pPr marL="0" indent="0" algn="l">
              <a:lnSpc>
                <a:spcPts val="1550"/>
              </a:lnSpc>
              <a:buNone/>
            </a:pPr>
            <a:r>
              <a:rPr lang="en-US" sz="1250" dirty="0">
                <a:solidFill>
                  <a:srgbClr val="F98AC7"/>
                </a:solidFill>
                <a:latin typeface="Lora" pitchFamily="34" charset="0"/>
                <a:ea typeface="Lora" pitchFamily="34" charset="-122"/>
                <a:cs typeface="Lora" pitchFamily="34" charset="-120"/>
              </a:rPr>
              <a:t>Category &amp; Product Dominance</a:t>
            </a:r>
            <a:endParaRPr lang="en-US" sz="1250" dirty="0"/>
          </a:p>
        </p:txBody>
      </p:sp>
      <p:sp>
        <p:nvSpPr>
          <p:cNvPr id="5" name="Text 2"/>
          <p:cNvSpPr/>
          <p:nvPr/>
        </p:nvSpPr>
        <p:spPr>
          <a:xfrm>
            <a:off x="2210753" y="6371868"/>
            <a:ext cx="4936688" cy="910828"/>
          </a:xfrm>
          <a:prstGeom prst="rect">
            <a:avLst/>
          </a:prstGeom>
          <a:noFill/>
          <a:ln/>
        </p:spPr>
        <p:txBody>
          <a:bodyPr wrap="square" lIns="0" tIns="0" rIns="0" bIns="0" rtlCol="0" anchor="t"/>
          <a:lstStyle/>
          <a:p>
            <a:pPr marL="0" indent="0" algn="l">
              <a:lnSpc>
                <a:spcPts val="1400"/>
              </a:lnSpc>
              <a:buNone/>
            </a:pPr>
            <a:r>
              <a:rPr lang="en-US" sz="1050" dirty="0">
                <a:solidFill>
                  <a:srgbClr val="D6E5EF"/>
                </a:solidFill>
                <a:latin typeface="Source Sans 3" pitchFamily="34" charset="0"/>
                <a:ea typeface="Source Sans 3" pitchFamily="34" charset="-122"/>
                <a:cs typeface="Source Sans 3" pitchFamily="34" charset="-120"/>
              </a:rPr>
              <a:t>An in-depth look at our product portfolio reveals that </a:t>
            </a:r>
            <a:r>
              <a:rPr lang="en-US" sz="1050" b="1" dirty="0">
                <a:solidFill>
                  <a:srgbClr val="D6E5EF"/>
                </a:solidFill>
                <a:latin typeface="Source Sans 3" pitchFamily="34" charset="0"/>
                <a:ea typeface="Source Sans 3" pitchFamily="34" charset="-122"/>
                <a:cs typeface="Source Sans 3" pitchFamily="34" charset="-120"/>
              </a:rPr>
              <a:t>Bikes are the undeniable leaders in profit contribution</a:t>
            </a:r>
            <a:r>
              <a:rPr lang="en-US" sz="1050" dirty="0">
                <a:solidFill>
                  <a:srgbClr val="D6E5EF"/>
                </a:solidFill>
                <a:latin typeface="Source Sans 3" pitchFamily="34" charset="0"/>
                <a:ea typeface="Source Sans 3" pitchFamily="34" charset="-122"/>
                <a:cs typeface="Source Sans 3" pitchFamily="34" charset="-120"/>
              </a:rPr>
              <a:t>, forming the core growth engine for Adventure Works. Within this category, specific </a:t>
            </a:r>
            <a:r>
              <a:rPr lang="en-US" sz="1050" b="1" dirty="0">
                <a:solidFill>
                  <a:srgbClr val="D6E5EF"/>
                </a:solidFill>
                <a:latin typeface="Source Sans 3" pitchFamily="34" charset="0"/>
                <a:ea typeface="Source Sans 3" pitchFamily="34" charset="-122"/>
                <a:cs typeface="Source Sans 3" pitchFamily="34" charset="-120"/>
              </a:rPr>
              <a:t>Mountain Bike variants contribute the highest order value</a:t>
            </a:r>
            <a:r>
              <a:rPr lang="en-US" sz="1050" dirty="0">
                <a:solidFill>
                  <a:srgbClr val="D6E5EF"/>
                </a:solidFill>
                <a:latin typeface="Source Sans 3" pitchFamily="34" charset="0"/>
                <a:ea typeface="Source Sans 3" pitchFamily="34" charset="-122"/>
                <a:cs typeface="Source Sans 3" pitchFamily="34" charset="-120"/>
              </a:rPr>
              <a:t>, demonstrating their critical role in our product strategy and revenue generation.</a:t>
            </a:r>
            <a:endParaRPr lang="en-US" sz="1050" dirty="0"/>
          </a:p>
        </p:txBody>
      </p:sp>
      <p:pic>
        <p:nvPicPr>
          <p:cNvPr id="6" name="Image 1" descr="preencoded.png"/>
          <p:cNvPicPr>
            <a:picLocks noChangeAspect="1"/>
          </p:cNvPicPr>
          <p:nvPr/>
        </p:nvPicPr>
        <p:blipFill>
          <a:blip r:embed="rId4"/>
          <a:stretch>
            <a:fillRect/>
          </a:stretch>
        </p:blipFill>
        <p:spPr>
          <a:xfrm>
            <a:off x="7490579" y="1041202"/>
            <a:ext cx="4936688" cy="4936688"/>
          </a:xfrm>
          <a:prstGeom prst="rect">
            <a:avLst/>
          </a:prstGeom>
        </p:spPr>
      </p:pic>
      <p:sp>
        <p:nvSpPr>
          <p:cNvPr id="7" name="Text 3"/>
          <p:cNvSpPr/>
          <p:nvPr/>
        </p:nvSpPr>
        <p:spPr>
          <a:xfrm>
            <a:off x="7490579" y="6079450"/>
            <a:ext cx="2365891" cy="202168"/>
          </a:xfrm>
          <a:prstGeom prst="rect">
            <a:avLst/>
          </a:prstGeom>
          <a:noFill/>
          <a:ln/>
        </p:spPr>
        <p:txBody>
          <a:bodyPr wrap="none" lIns="0" tIns="0" rIns="0" bIns="0" rtlCol="0" anchor="t"/>
          <a:lstStyle/>
          <a:p>
            <a:pPr marL="0" indent="0" algn="l">
              <a:lnSpc>
                <a:spcPts val="1550"/>
              </a:lnSpc>
              <a:buNone/>
            </a:pPr>
            <a:r>
              <a:rPr lang="en-US" sz="1250" dirty="0">
                <a:solidFill>
                  <a:srgbClr val="F98AC7"/>
                </a:solidFill>
                <a:latin typeface="Lora" pitchFamily="34" charset="0"/>
                <a:ea typeface="Lora" pitchFamily="34" charset="-122"/>
                <a:cs typeface="Lora" pitchFamily="34" charset="-120"/>
              </a:rPr>
              <a:t>Global Footprint &amp; Key Markets</a:t>
            </a:r>
            <a:endParaRPr lang="en-US" sz="1250" dirty="0"/>
          </a:p>
        </p:txBody>
      </p:sp>
      <p:sp>
        <p:nvSpPr>
          <p:cNvPr id="8" name="Text 4"/>
          <p:cNvSpPr/>
          <p:nvPr/>
        </p:nvSpPr>
        <p:spPr>
          <a:xfrm>
            <a:off x="7490579" y="6371868"/>
            <a:ext cx="4936688" cy="728662"/>
          </a:xfrm>
          <a:prstGeom prst="rect">
            <a:avLst/>
          </a:prstGeom>
          <a:noFill/>
          <a:ln/>
        </p:spPr>
        <p:txBody>
          <a:bodyPr wrap="square" lIns="0" tIns="0" rIns="0" bIns="0" rtlCol="0" anchor="t"/>
          <a:lstStyle/>
          <a:p>
            <a:pPr marL="0" indent="0" algn="l">
              <a:lnSpc>
                <a:spcPts val="1400"/>
              </a:lnSpc>
              <a:buNone/>
            </a:pPr>
            <a:r>
              <a:rPr lang="en-US" sz="1050" dirty="0">
                <a:solidFill>
                  <a:srgbClr val="D6E5EF"/>
                </a:solidFill>
                <a:latin typeface="Source Sans 3" pitchFamily="34" charset="0"/>
                <a:ea typeface="Source Sans 3" pitchFamily="34" charset="-122"/>
                <a:cs typeface="Source Sans 3" pitchFamily="34" charset="-120"/>
              </a:rPr>
              <a:t>Geographically, the </a:t>
            </a:r>
            <a:r>
              <a:rPr lang="en-US" sz="1050" b="1" dirty="0">
                <a:solidFill>
                  <a:srgbClr val="D6E5EF"/>
                </a:solidFill>
                <a:latin typeface="Source Sans 3" pitchFamily="34" charset="0"/>
                <a:ea typeface="Source Sans 3" pitchFamily="34" charset="-122"/>
                <a:cs typeface="Source Sans 3" pitchFamily="34" charset="-120"/>
              </a:rPr>
              <a:t>United States stands as our top country</a:t>
            </a:r>
            <a:r>
              <a:rPr lang="en-US" sz="1050" dirty="0">
                <a:solidFill>
                  <a:srgbClr val="D6E5EF"/>
                </a:solidFill>
                <a:latin typeface="Source Sans 3" pitchFamily="34" charset="0"/>
                <a:ea typeface="Source Sans 3" pitchFamily="34" charset="-122"/>
                <a:cs typeface="Source Sans 3" pitchFamily="34" charset="-120"/>
              </a:rPr>
              <a:t> for revenue, followed closely by Australia, the UK, and Germany. This distribution signifies that </a:t>
            </a:r>
            <a:r>
              <a:rPr lang="en-US" sz="1050" b="1" dirty="0">
                <a:solidFill>
                  <a:srgbClr val="D6E5EF"/>
                </a:solidFill>
                <a:latin typeface="Source Sans 3" pitchFamily="34" charset="0"/>
                <a:ea typeface="Source Sans 3" pitchFamily="34" charset="-122"/>
                <a:cs typeface="Source Sans 3" pitchFamily="34" charset="-120"/>
              </a:rPr>
              <a:t>Europe and North America are major revenue drivers</a:t>
            </a:r>
            <a:r>
              <a:rPr lang="en-US" sz="1050" dirty="0">
                <a:solidFill>
                  <a:srgbClr val="D6E5EF"/>
                </a:solidFill>
                <a:latin typeface="Source Sans 3" pitchFamily="34" charset="0"/>
                <a:ea typeface="Source Sans 3" pitchFamily="34" charset="-122"/>
                <a:cs typeface="Source Sans 3" pitchFamily="34" charset="-120"/>
              </a:rPr>
              <a:t>, underscoring the importance of these regions for sustained growth and market focus.</a:t>
            </a:r>
            <a:endParaRPr lang="en-US" sz="1050" dirty="0"/>
          </a:p>
        </p:txBody>
      </p:sp>
      <p:sp>
        <p:nvSpPr>
          <p:cNvPr id="9" name="Text 5"/>
          <p:cNvSpPr/>
          <p:nvPr/>
        </p:nvSpPr>
        <p:spPr>
          <a:xfrm>
            <a:off x="2210753" y="7465457"/>
            <a:ext cx="10208895" cy="364331"/>
          </a:xfrm>
          <a:prstGeom prst="rect">
            <a:avLst/>
          </a:prstGeom>
          <a:noFill/>
          <a:ln/>
        </p:spPr>
        <p:txBody>
          <a:bodyPr wrap="square" lIns="0" tIns="0" rIns="0" bIns="0" rtlCol="0" anchor="t"/>
          <a:lstStyle/>
          <a:p>
            <a:pPr marL="0" indent="0" algn="l">
              <a:lnSpc>
                <a:spcPts val="1400"/>
              </a:lnSpc>
              <a:buNone/>
            </a:pPr>
            <a:r>
              <a:rPr lang="en-US" sz="1050" dirty="0">
                <a:solidFill>
                  <a:srgbClr val="D6E5EF"/>
                </a:solidFill>
                <a:latin typeface="Source Sans 3" pitchFamily="34" charset="0"/>
                <a:ea typeface="Source Sans 3" pitchFamily="34" charset="-122"/>
                <a:cs typeface="Source Sans 3" pitchFamily="34" charset="-120"/>
              </a:rPr>
              <a:t>These insights underscore our core strengths: a dominant product category in Bikes and strong performance in established global markets, offering clear directions for future investment and expansion.</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9025D-1791-3A8F-9E7A-9832DAF7FE1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D9D217D-DC9B-8D0B-D3F5-47C4545DDD37}"/>
              </a:ext>
            </a:extLst>
          </p:cNvPr>
          <p:cNvSpPr/>
          <p:nvPr/>
        </p:nvSpPr>
        <p:spPr>
          <a:xfrm>
            <a:off x="837724" y="292604"/>
            <a:ext cx="9571911" cy="615910"/>
          </a:xfrm>
          <a:prstGeom prst="rect">
            <a:avLst/>
          </a:prstGeom>
          <a:noFill/>
          <a:ln/>
        </p:spPr>
        <p:txBody>
          <a:bodyPr wrap="none" lIns="0" tIns="0" rIns="0" bIns="0" rtlCol="0" anchor="t"/>
          <a:lstStyle/>
          <a:p>
            <a:pPr marL="0" indent="0" algn="l">
              <a:lnSpc>
                <a:spcPts val="4850"/>
              </a:lnSpc>
              <a:buNone/>
            </a:pPr>
            <a:r>
              <a:rPr lang="en-US" sz="3850" dirty="0">
                <a:solidFill>
                  <a:srgbClr val="F98AC7"/>
                </a:solidFill>
                <a:latin typeface="Lora" pitchFamily="34" charset="0"/>
                <a:ea typeface="Lora" pitchFamily="34" charset="-122"/>
                <a:cs typeface="Lora" pitchFamily="34" charset="-120"/>
              </a:rPr>
              <a:t>Datasets: Customer Table</a:t>
            </a:r>
            <a:endParaRPr lang="en-US" sz="3850" dirty="0"/>
          </a:p>
        </p:txBody>
      </p:sp>
      <p:pic>
        <p:nvPicPr>
          <p:cNvPr id="11" name="Picture 10">
            <a:extLst>
              <a:ext uri="{FF2B5EF4-FFF2-40B4-BE49-F238E27FC236}">
                <a16:creationId xmlns:a16="http://schemas.microsoft.com/office/drawing/2014/main" id="{6A88BC35-920F-9795-A457-9098ED1D60C1}"/>
              </a:ext>
            </a:extLst>
          </p:cNvPr>
          <p:cNvPicPr>
            <a:picLocks noChangeAspect="1"/>
          </p:cNvPicPr>
          <p:nvPr/>
        </p:nvPicPr>
        <p:blipFill>
          <a:blip r:embed="rId3"/>
          <a:stretch>
            <a:fillRect/>
          </a:stretch>
        </p:blipFill>
        <p:spPr>
          <a:xfrm>
            <a:off x="0" y="1103906"/>
            <a:ext cx="14630400" cy="7125694"/>
          </a:xfrm>
          <a:prstGeom prst="rect">
            <a:avLst/>
          </a:prstGeom>
        </p:spPr>
      </p:pic>
    </p:spTree>
    <p:extLst>
      <p:ext uri="{BB962C8B-B14F-4D97-AF65-F5344CB8AC3E}">
        <p14:creationId xmlns:p14="http://schemas.microsoft.com/office/powerpoint/2010/main" val="1952935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1456B-F226-0817-378E-7E01F6E44D12}"/>
            </a:ext>
          </a:extLst>
        </p:cNvPr>
        <p:cNvGrpSpPr/>
        <p:nvPr/>
      </p:nvGrpSpPr>
      <p:grpSpPr>
        <a:xfrm>
          <a:off x="0" y="0"/>
          <a:ext cx="0" cy="0"/>
          <a:chOff x="0" y="0"/>
          <a:chExt cx="0" cy="0"/>
        </a:xfrm>
      </p:grpSpPr>
      <p:sp>
        <p:nvSpPr>
          <p:cNvPr id="22" name="Text 20">
            <a:extLst>
              <a:ext uri="{FF2B5EF4-FFF2-40B4-BE49-F238E27FC236}">
                <a16:creationId xmlns:a16="http://schemas.microsoft.com/office/drawing/2014/main" id="{AF49CA4E-F466-C595-272A-5B6F874F801D}"/>
              </a:ext>
            </a:extLst>
          </p:cNvPr>
          <p:cNvSpPr/>
          <p:nvPr/>
        </p:nvSpPr>
        <p:spPr>
          <a:xfrm>
            <a:off x="753546" y="697961"/>
            <a:ext cx="1503164" cy="184785"/>
          </a:xfrm>
          <a:prstGeom prst="rect">
            <a:avLst/>
          </a:prstGeom>
          <a:noFill/>
          <a:ln/>
        </p:spPr>
        <p:txBody>
          <a:bodyPr wrap="none" lIns="0" tIns="0" rIns="0" bIns="0" rtlCol="0" anchor="t"/>
          <a:lstStyle/>
          <a:p>
            <a:pPr marL="0" indent="0" algn="l">
              <a:lnSpc>
                <a:spcPts val="1450"/>
              </a:lnSpc>
              <a:buNone/>
            </a:pPr>
            <a:r>
              <a:rPr lang="en-US" sz="3600" dirty="0">
                <a:solidFill>
                  <a:srgbClr val="F98AC7"/>
                </a:solidFill>
                <a:latin typeface="Lora" pitchFamily="34" charset="0"/>
                <a:ea typeface="Lora" pitchFamily="34" charset="-122"/>
                <a:cs typeface="Lora" pitchFamily="34" charset="-120"/>
              </a:rPr>
              <a:t>Key Trends &amp; Insights</a:t>
            </a:r>
            <a:endParaRPr lang="en-US" sz="3600" dirty="0"/>
          </a:p>
        </p:txBody>
      </p:sp>
      <p:sp>
        <p:nvSpPr>
          <p:cNvPr id="23" name="Text 21">
            <a:extLst>
              <a:ext uri="{FF2B5EF4-FFF2-40B4-BE49-F238E27FC236}">
                <a16:creationId xmlns:a16="http://schemas.microsoft.com/office/drawing/2014/main" id="{D0CCF234-142C-D39D-6858-7E3A5AFAD9C4}"/>
              </a:ext>
            </a:extLst>
          </p:cNvPr>
          <p:cNvSpPr/>
          <p:nvPr/>
        </p:nvSpPr>
        <p:spPr>
          <a:xfrm>
            <a:off x="753546" y="1202884"/>
            <a:ext cx="11511341" cy="1950813"/>
          </a:xfrm>
          <a:prstGeom prst="rect">
            <a:avLst/>
          </a:prstGeom>
          <a:noFill/>
          <a:ln/>
        </p:spPr>
        <p:txBody>
          <a:bodyPr wrap="square" lIns="0" tIns="0" rIns="0" bIns="0" rtlCol="0" anchor="t"/>
          <a:lstStyle/>
          <a:p>
            <a:pPr marL="514350" indent="-514350">
              <a:lnSpc>
                <a:spcPts val="950"/>
              </a:lnSpc>
              <a:buSzPct val="100000"/>
              <a:buFont typeface="Arial" panose="020B0604020202020204" pitchFamily="34" charset="0"/>
              <a:buChar char="•"/>
            </a:pPr>
            <a:r>
              <a:rPr lang="en-US" sz="2000" b="1" dirty="0">
                <a:solidFill>
                  <a:srgbClr val="D6E5EF"/>
                </a:solidFill>
                <a:latin typeface="Source Sans 3" pitchFamily="34" charset="0"/>
                <a:ea typeface="Source Sans 3" pitchFamily="34" charset="-122"/>
                <a:cs typeface="Source Sans 3" pitchFamily="34" charset="-120"/>
              </a:rPr>
              <a:t>Revenue Seasonality:</a:t>
            </a:r>
            <a:r>
              <a:rPr lang="en-US" sz="2000" dirty="0">
                <a:solidFill>
                  <a:srgbClr val="D6E5EF"/>
                </a:solidFill>
                <a:latin typeface="Source Sans 3" pitchFamily="34" charset="0"/>
                <a:ea typeface="Source Sans 3" pitchFamily="34" charset="-122"/>
                <a:cs typeface="Source Sans 3" pitchFamily="34" charset="-120"/>
              </a:rPr>
              <a:t> Peaks consistently around </a:t>
            </a:r>
            <a:r>
              <a:rPr lang="en-US" sz="2000" dirty="0">
                <a:solidFill>
                  <a:srgbClr val="673AB7"/>
                </a:solidFill>
                <a:latin typeface="Source Sans 3" pitchFamily="34" charset="0"/>
                <a:ea typeface="Source Sans 3" pitchFamily="34" charset="-122"/>
                <a:cs typeface="Source Sans 3" pitchFamily="34" charset="-120"/>
              </a:rPr>
              <a:t>May–June</a:t>
            </a:r>
            <a:r>
              <a:rPr lang="en-US" sz="2000" dirty="0">
                <a:solidFill>
                  <a:srgbClr val="D6E5EF"/>
                </a:solidFill>
                <a:latin typeface="Source Sans 3" pitchFamily="34" charset="0"/>
                <a:ea typeface="Source Sans 3" pitchFamily="34" charset="-122"/>
                <a:cs typeface="Source Sans 3" pitchFamily="34" charset="-120"/>
              </a:rPr>
              <a:t>, with a dip in </a:t>
            </a:r>
            <a:r>
              <a:rPr lang="en-US" sz="2000" dirty="0">
                <a:solidFill>
                  <a:srgbClr val="E53935"/>
                </a:solidFill>
                <a:latin typeface="Source Sans 3" pitchFamily="34" charset="0"/>
                <a:ea typeface="Source Sans 3" pitchFamily="34" charset="-122"/>
                <a:cs typeface="Source Sans 3" pitchFamily="34" charset="-120"/>
              </a:rPr>
              <a:t>July</a:t>
            </a:r>
            <a:r>
              <a:rPr lang="en-US" sz="2000" dirty="0">
                <a:solidFill>
                  <a:srgbClr val="D6E5EF"/>
                </a:solidFill>
                <a:latin typeface="Source Sans 3" pitchFamily="34" charset="0"/>
                <a:ea typeface="Source Sans 3" pitchFamily="34" charset="-122"/>
                <a:cs typeface="Source Sans 3" pitchFamily="34" charset="-120"/>
              </a:rPr>
              <a:t> and strong recovery by             </a:t>
            </a:r>
          </a:p>
          <a:p>
            <a:pPr>
              <a:lnSpc>
                <a:spcPts val="950"/>
              </a:lnSpc>
              <a:buSzPct val="100000"/>
            </a:pPr>
            <a:r>
              <a:rPr lang="en-US" sz="2000" dirty="0">
                <a:solidFill>
                  <a:srgbClr val="D6E5EF"/>
                </a:solidFill>
                <a:latin typeface="Source Sans 3" pitchFamily="34" charset="0"/>
                <a:ea typeface="Source Sans 3" pitchFamily="34" charset="-122"/>
                <a:cs typeface="Source Sans 3" pitchFamily="34" charset="-120"/>
              </a:rPr>
              <a:t> </a:t>
            </a:r>
          </a:p>
          <a:p>
            <a:pPr>
              <a:lnSpc>
                <a:spcPts val="950"/>
              </a:lnSpc>
              <a:buSzPct val="100000"/>
            </a:pPr>
            <a:r>
              <a:rPr lang="en-US" sz="2000" dirty="0">
                <a:solidFill>
                  <a:srgbClr val="D6E5EF"/>
                </a:solidFill>
                <a:latin typeface="Source Sans 3" pitchFamily="34" charset="0"/>
                <a:ea typeface="Source Sans 3" pitchFamily="34" charset="-122"/>
                <a:cs typeface="Source Sans 3" pitchFamily="34" charset="-120"/>
              </a:rPr>
              <a:t>          </a:t>
            </a:r>
            <a:r>
              <a:rPr lang="en-US" sz="2000" dirty="0">
                <a:solidFill>
                  <a:srgbClr val="4CAF50"/>
                </a:solidFill>
                <a:latin typeface="Source Sans 3" pitchFamily="34" charset="0"/>
                <a:ea typeface="Source Sans 3" pitchFamily="34" charset="-122"/>
                <a:cs typeface="Source Sans 3" pitchFamily="34" charset="-120"/>
              </a:rPr>
              <a:t>December</a:t>
            </a:r>
            <a:r>
              <a:rPr lang="en-US" sz="2000" dirty="0">
                <a:solidFill>
                  <a:srgbClr val="D6E5EF"/>
                </a:solidFill>
                <a:latin typeface="Source Sans 3" pitchFamily="34" charset="0"/>
                <a:ea typeface="Source Sans 3" pitchFamily="34" charset="-122"/>
                <a:cs typeface="Source Sans 3" pitchFamily="34" charset="-120"/>
              </a:rPr>
              <a:t>.</a:t>
            </a:r>
          </a:p>
          <a:p>
            <a:pPr marL="514350" indent="-514350">
              <a:lnSpc>
                <a:spcPts val="950"/>
              </a:lnSpc>
              <a:buSzPct val="100000"/>
              <a:buFont typeface="Arial" panose="020B0604020202020204" pitchFamily="34" charset="0"/>
              <a:buChar char="•"/>
            </a:pPr>
            <a:endParaRPr lang="en-US" sz="2000" dirty="0">
              <a:solidFill>
                <a:srgbClr val="D6E5EF"/>
              </a:solidFill>
              <a:latin typeface="Source Sans 3" pitchFamily="34" charset="0"/>
            </a:endParaRPr>
          </a:p>
          <a:p>
            <a:pPr marL="514350" indent="-514350">
              <a:lnSpc>
                <a:spcPts val="950"/>
              </a:lnSpc>
              <a:buSzPct val="100000"/>
              <a:buFont typeface="Arial" panose="020B0604020202020204" pitchFamily="34" charset="0"/>
              <a:buChar char="•"/>
            </a:pPr>
            <a:endParaRPr lang="en-US" sz="2000" dirty="0"/>
          </a:p>
          <a:p>
            <a:pPr marL="514350" indent="-514350">
              <a:lnSpc>
                <a:spcPts val="950"/>
              </a:lnSpc>
              <a:buSzPct val="100000"/>
              <a:buFont typeface="Arial" panose="020B0604020202020204" pitchFamily="34" charset="0"/>
              <a:buChar char="•"/>
            </a:pPr>
            <a:r>
              <a:rPr lang="en-US" sz="2000" b="1" dirty="0">
                <a:solidFill>
                  <a:srgbClr val="D6E5EF"/>
                </a:solidFill>
                <a:latin typeface="Source Sans 3" pitchFamily="34" charset="0"/>
                <a:ea typeface="Source Sans 3" pitchFamily="34" charset="-122"/>
                <a:cs typeface="Source Sans 3" pitchFamily="34" charset="-120"/>
              </a:rPr>
              <a:t>Quarterly Performance:</a:t>
            </a:r>
            <a:r>
              <a:rPr lang="en-US" sz="2000" dirty="0">
                <a:solidFill>
                  <a:srgbClr val="D6E5EF"/>
                </a:solidFill>
                <a:latin typeface="Source Sans 3" pitchFamily="34" charset="0"/>
                <a:ea typeface="Source Sans 3" pitchFamily="34" charset="-122"/>
                <a:cs typeface="Source Sans 3" pitchFamily="34" charset="-120"/>
              </a:rPr>
              <a:t> Q2 is our strongest quarter, while Q3 shows the weakest performance, signaling </a:t>
            </a:r>
          </a:p>
          <a:p>
            <a:pPr marL="514350" indent="-514350">
              <a:lnSpc>
                <a:spcPts val="950"/>
              </a:lnSpc>
              <a:buSzPct val="100000"/>
              <a:buFont typeface="Arial" panose="020B0604020202020204" pitchFamily="34" charset="0"/>
              <a:buChar char="•"/>
            </a:pPr>
            <a:endParaRPr lang="en-US" sz="2000" dirty="0">
              <a:solidFill>
                <a:srgbClr val="D6E5EF"/>
              </a:solidFill>
              <a:latin typeface="Source Sans 3" pitchFamily="34" charset="0"/>
              <a:ea typeface="Source Sans 3" pitchFamily="34" charset="-122"/>
              <a:cs typeface="Source Sans 3" pitchFamily="34" charset="-120"/>
            </a:endParaRPr>
          </a:p>
          <a:p>
            <a:pPr>
              <a:lnSpc>
                <a:spcPts val="950"/>
              </a:lnSpc>
              <a:buSzPct val="100000"/>
            </a:pPr>
            <a:r>
              <a:rPr lang="en-US" sz="2000" dirty="0">
                <a:solidFill>
                  <a:srgbClr val="D6E5EF"/>
                </a:solidFill>
                <a:latin typeface="Source Sans 3" pitchFamily="34" charset="0"/>
                <a:ea typeface="Source Sans 3" pitchFamily="34" charset="-122"/>
                <a:cs typeface="Source Sans 3" pitchFamily="34" charset="-120"/>
              </a:rPr>
              <a:t>           clear seasonal patterns for demand planning.</a:t>
            </a:r>
          </a:p>
          <a:p>
            <a:pPr marL="514350" indent="-514350">
              <a:lnSpc>
                <a:spcPts val="950"/>
              </a:lnSpc>
              <a:buSzPct val="100000"/>
              <a:buFont typeface="Arial" panose="020B0604020202020204" pitchFamily="34" charset="0"/>
              <a:buChar char="•"/>
            </a:pPr>
            <a:endParaRPr lang="en-US" sz="2000" dirty="0">
              <a:solidFill>
                <a:srgbClr val="D6E5EF"/>
              </a:solidFill>
              <a:latin typeface="Source Sans 3" pitchFamily="34" charset="0"/>
            </a:endParaRPr>
          </a:p>
          <a:p>
            <a:pPr marL="514350" indent="-514350">
              <a:lnSpc>
                <a:spcPts val="950"/>
              </a:lnSpc>
              <a:buSzPct val="100000"/>
              <a:buFont typeface="Arial" panose="020B0604020202020204" pitchFamily="34" charset="0"/>
              <a:buChar char="•"/>
            </a:pPr>
            <a:endParaRPr lang="en-US" sz="2000" dirty="0"/>
          </a:p>
          <a:p>
            <a:pPr marL="514350" indent="-514350">
              <a:lnSpc>
                <a:spcPts val="950"/>
              </a:lnSpc>
              <a:buSzPct val="100000"/>
              <a:buFont typeface="Arial" panose="020B0604020202020204" pitchFamily="34" charset="0"/>
              <a:buChar char="•"/>
            </a:pPr>
            <a:r>
              <a:rPr lang="en-US" sz="2000" b="1" dirty="0">
                <a:solidFill>
                  <a:srgbClr val="D6E5EF"/>
                </a:solidFill>
                <a:latin typeface="Source Sans 3" pitchFamily="34" charset="0"/>
                <a:ea typeface="Source Sans 3" pitchFamily="34" charset="-122"/>
                <a:cs typeface="Source Sans 3" pitchFamily="34" charset="-120"/>
              </a:rPr>
              <a:t>Profit Stability:</a:t>
            </a:r>
            <a:r>
              <a:rPr lang="en-US" sz="2000" dirty="0">
                <a:solidFill>
                  <a:srgbClr val="D6E5EF"/>
                </a:solidFill>
                <a:latin typeface="Source Sans 3" pitchFamily="34" charset="0"/>
                <a:ea typeface="Source Sans 3" pitchFamily="34" charset="-122"/>
                <a:cs typeface="Source Sans 3" pitchFamily="34" charset="-120"/>
              </a:rPr>
              <a:t> Profit trends closely mirror revenue, confirming a stable cost structure across fluctuations.</a:t>
            </a:r>
          </a:p>
          <a:p>
            <a:pPr marL="514350" indent="-514350">
              <a:lnSpc>
                <a:spcPts val="950"/>
              </a:lnSpc>
              <a:buSzPct val="100000"/>
              <a:buFont typeface="Arial" panose="020B0604020202020204" pitchFamily="34" charset="0"/>
              <a:buChar char="•"/>
            </a:pPr>
            <a:endParaRPr lang="en-US" sz="2000" dirty="0">
              <a:solidFill>
                <a:srgbClr val="D6E5EF"/>
              </a:solidFill>
              <a:latin typeface="Source Sans 3" pitchFamily="34" charset="0"/>
            </a:endParaRPr>
          </a:p>
          <a:p>
            <a:pPr marL="514350" indent="-514350">
              <a:lnSpc>
                <a:spcPts val="950"/>
              </a:lnSpc>
              <a:buSzPct val="100000"/>
              <a:buFont typeface="Arial" panose="020B0604020202020204" pitchFamily="34" charset="0"/>
              <a:buChar char="•"/>
            </a:pPr>
            <a:endParaRPr lang="en-US" sz="2000" dirty="0"/>
          </a:p>
          <a:p>
            <a:pPr marL="514350" indent="-514350">
              <a:lnSpc>
                <a:spcPts val="950"/>
              </a:lnSpc>
              <a:buSzPct val="100000"/>
              <a:buFont typeface="Arial" panose="020B0604020202020204" pitchFamily="34" charset="0"/>
              <a:buChar char="•"/>
            </a:pPr>
            <a:r>
              <a:rPr lang="en-US" sz="2000" b="1" dirty="0">
                <a:solidFill>
                  <a:srgbClr val="D6E5EF"/>
                </a:solidFill>
                <a:latin typeface="Source Sans 3" pitchFamily="34" charset="0"/>
                <a:ea typeface="Source Sans 3" pitchFamily="34" charset="-122"/>
                <a:cs typeface="Source Sans 3" pitchFamily="34" charset="-120"/>
              </a:rPr>
              <a:t>Product Dominance:</a:t>
            </a:r>
            <a:r>
              <a:rPr lang="en-US" sz="2000" dirty="0">
                <a:solidFill>
                  <a:srgbClr val="D6E5EF"/>
                </a:solidFill>
                <a:latin typeface="Source Sans 3" pitchFamily="34" charset="0"/>
                <a:ea typeface="Source Sans 3" pitchFamily="34" charset="-122"/>
                <a:cs typeface="Source Sans 3" pitchFamily="34" charset="-120"/>
              </a:rPr>
              <a:t> </a:t>
            </a:r>
            <a:r>
              <a:rPr lang="en-US" sz="2000" b="1" dirty="0">
                <a:solidFill>
                  <a:srgbClr val="D6E5EF"/>
                </a:solidFill>
                <a:latin typeface="Source Sans 3" pitchFamily="34" charset="0"/>
                <a:ea typeface="Source Sans 3" pitchFamily="34" charset="-122"/>
                <a:cs typeface="Source Sans 3" pitchFamily="34" charset="-120"/>
              </a:rPr>
              <a:t>Bikes</a:t>
            </a:r>
            <a:r>
              <a:rPr lang="en-US" sz="2000" dirty="0">
                <a:solidFill>
                  <a:srgbClr val="D6E5EF"/>
                </a:solidFill>
                <a:latin typeface="Source Sans 3" pitchFamily="34" charset="0"/>
                <a:ea typeface="Source Sans 3" pitchFamily="34" charset="-122"/>
                <a:cs typeface="Source Sans 3" pitchFamily="34" charset="-120"/>
              </a:rPr>
              <a:t> are the primary profit drivers, with mountain bike variants contributing the </a:t>
            </a:r>
          </a:p>
          <a:p>
            <a:pPr marL="514350" indent="-514350">
              <a:lnSpc>
                <a:spcPts val="950"/>
              </a:lnSpc>
              <a:buSzPct val="100000"/>
              <a:buFont typeface="Arial" panose="020B0604020202020204" pitchFamily="34" charset="0"/>
              <a:buChar char="•"/>
            </a:pPr>
            <a:endParaRPr lang="en-US" sz="2000" dirty="0">
              <a:solidFill>
                <a:srgbClr val="D6E5EF"/>
              </a:solidFill>
              <a:latin typeface="Source Sans 3" pitchFamily="34" charset="0"/>
              <a:ea typeface="Source Sans 3" pitchFamily="34" charset="-122"/>
              <a:cs typeface="Source Sans 3" pitchFamily="34" charset="-120"/>
            </a:endParaRPr>
          </a:p>
          <a:p>
            <a:pPr>
              <a:lnSpc>
                <a:spcPts val="950"/>
              </a:lnSpc>
              <a:buSzPct val="100000"/>
            </a:pPr>
            <a:r>
              <a:rPr lang="en-US" sz="2000" dirty="0">
                <a:solidFill>
                  <a:srgbClr val="D6E5EF"/>
                </a:solidFill>
                <a:latin typeface="Source Sans 3" pitchFamily="34" charset="0"/>
                <a:ea typeface="Source Sans 3" pitchFamily="34" charset="-122"/>
                <a:cs typeface="Source Sans 3" pitchFamily="34" charset="-120"/>
              </a:rPr>
              <a:t>          highest order value.</a:t>
            </a:r>
            <a:endParaRPr lang="en-US" sz="2000" dirty="0"/>
          </a:p>
        </p:txBody>
      </p:sp>
      <p:sp>
        <p:nvSpPr>
          <p:cNvPr id="24" name="Text 22">
            <a:extLst>
              <a:ext uri="{FF2B5EF4-FFF2-40B4-BE49-F238E27FC236}">
                <a16:creationId xmlns:a16="http://schemas.microsoft.com/office/drawing/2014/main" id="{D81D4A41-A1C5-5F8A-0B19-82C53A8ACEA2}"/>
              </a:ext>
            </a:extLst>
          </p:cNvPr>
          <p:cNvSpPr/>
          <p:nvPr/>
        </p:nvSpPr>
        <p:spPr>
          <a:xfrm>
            <a:off x="753546" y="3848665"/>
            <a:ext cx="1722596" cy="184785"/>
          </a:xfrm>
          <a:prstGeom prst="rect">
            <a:avLst/>
          </a:prstGeom>
          <a:noFill/>
          <a:ln/>
        </p:spPr>
        <p:txBody>
          <a:bodyPr wrap="none" lIns="0" tIns="0" rIns="0" bIns="0" rtlCol="0" anchor="t"/>
          <a:lstStyle/>
          <a:p>
            <a:pPr marL="0" indent="0" algn="l">
              <a:lnSpc>
                <a:spcPts val="1450"/>
              </a:lnSpc>
              <a:buNone/>
            </a:pPr>
            <a:r>
              <a:rPr lang="en-US" sz="3600" dirty="0">
                <a:solidFill>
                  <a:srgbClr val="F98AC7"/>
                </a:solidFill>
                <a:latin typeface="Lora" pitchFamily="34" charset="0"/>
                <a:ea typeface="Lora" pitchFamily="34" charset="-122"/>
                <a:cs typeface="Lora" pitchFamily="34" charset="-120"/>
              </a:rPr>
              <a:t>Geographic Performance</a:t>
            </a:r>
            <a:endParaRPr lang="en-US" sz="3600" dirty="0"/>
          </a:p>
        </p:txBody>
      </p:sp>
      <p:sp>
        <p:nvSpPr>
          <p:cNvPr id="25" name="Text 23">
            <a:extLst>
              <a:ext uri="{FF2B5EF4-FFF2-40B4-BE49-F238E27FC236}">
                <a16:creationId xmlns:a16="http://schemas.microsoft.com/office/drawing/2014/main" id="{0BEDDC10-C72D-2349-B274-2530392CFE26}"/>
              </a:ext>
            </a:extLst>
          </p:cNvPr>
          <p:cNvSpPr/>
          <p:nvPr/>
        </p:nvSpPr>
        <p:spPr>
          <a:xfrm>
            <a:off x="753546" y="4305762"/>
            <a:ext cx="3758565" cy="125730"/>
          </a:xfrm>
          <a:prstGeom prst="rect">
            <a:avLst/>
          </a:prstGeom>
          <a:noFill/>
          <a:ln/>
        </p:spPr>
        <p:txBody>
          <a:bodyPr wrap="none" lIns="0" tIns="0" rIns="0" bIns="0" rtlCol="0" anchor="t"/>
          <a:lstStyle/>
          <a:p>
            <a:pPr marL="0" indent="0" algn="l">
              <a:lnSpc>
                <a:spcPts val="950"/>
              </a:lnSpc>
              <a:buNone/>
            </a:pPr>
            <a:r>
              <a:rPr lang="en-US" sz="2000" dirty="0">
                <a:solidFill>
                  <a:srgbClr val="D6E5EF"/>
                </a:solidFill>
                <a:latin typeface="Source Sans 3" pitchFamily="34" charset="0"/>
                <a:ea typeface="Source Sans 3" pitchFamily="34" charset="-122"/>
                <a:cs typeface="Source Sans 3" pitchFamily="34" charset="-120"/>
              </a:rPr>
              <a:t>Our global footprint shows significant concentration in key regions:</a:t>
            </a:r>
            <a:endParaRPr lang="en-US" sz="2000" dirty="0"/>
          </a:p>
        </p:txBody>
      </p:sp>
      <p:sp>
        <p:nvSpPr>
          <p:cNvPr id="26" name="Text 24">
            <a:extLst>
              <a:ext uri="{FF2B5EF4-FFF2-40B4-BE49-F238E27FC236}">
                <a16:creationId xmlns:a16="http://schemas.microsoft.com/office/drawing/2014/main" id="{841C5038-4F97-6A46-491B-FB4D67F22162}"/>
              </a:ext>
            </a:extLst>
          </p:cNvPr>
          <p:cNvSpPr/>
          <p:nvPr/>
        </p:nvSpPr>
        <p:spPr>
          <a:xfrm>
            <a:off x="753545" y="4966693"/>
            <a:ext cx="8082342" cy="3064124"/>
          </a:xfrm>
          <a:prstGeom prst="rect">
            <a:avLst/>
          </a:prstGeom>
          <a:noFill/>
          <a:ln/>
        </p:spPr>
        <p:txBody>
          <a:bodyPr wrap="square" lIns="0" tIns="0" rIns="0" bIns="0" rtlCol="0" anchor="t"/>
          <a:lstStyle/>
          <a:p>
            <a:pPr marL="342900" indent="-342900" algn="l">
              <a:lnSpc>
                <a:spcPts val="950"/>
              </a:lnSpc>
              <a:buSzPct val="100000"/>
              <a:buChar char="•"/>
            </a:pPr>
            <a:r>
              <a:rPr lang="en-US" sz="2000" b="1" dirty="0">
                <a:solidFill>
                  <a:srgbClr val="D6E5EF"/>
                </a:solidFill>
                <a:latin typeface="Source Sans 3" pitchFamily="34" charset="0"/>
                <a:ea typeface="Source Sans 3" pitchFamily="34" charset="-122"/>
                <a:cs typeface="Source Sans 3" pitchFamily="34" charset="-120"/>
              </a:rPr>
              <a:t>Top Markets:</a:t>
            </a:r>
            <a:r>
              <a:rPr lang="en-US" sz="2000" dirty="0">
                <a:solidFill>
                  <a:srgbClr val="D6E5EF"/>
                </a:solidFill>
                <a:latin typeface="Source Sans 3" pitchFamily="34" charset="0"/>
                <a:ea typeface="Source Sans 3" pitchFamily="34" charset="-122"/>
                <a:cs typeface="Source Sans 3" pitchFamily="34" charset="-120"/>
              </a:rPr>
              <a:t> The </a:t>
            </a:r>
            <a:r>
              <a:rPr lang="en-US" sz="2000" b="1" dirty="0">
                <a:solidFill>
                  <a:srgbClr val="D6E5EF"/>
                </a:solidFill>
                <a:latin typeface="Source Sans 3" pitchFamily="34" charset="0"/>
                <a:ea typeface="Source Sans 3" pitchFamily="34" charset="-122"/>
                <a:cs typeface="Source Sans 3" pitchFamily="34" charset="-120"/>
              </a:rPr>
              <a:t>United States</a:t>
            </a:r>
            <a:r>
              <a:rPr lang="en-US" sz="2000" dirty="0">
                <a:solidFill>
                  <a:srgbClr val="D6E5EF"/>
                </a:solidFill>
                <a:latin typeface="Source Sans 3" pitchFamily="34" charset="0"/>
                <a:ea typeface="Source Sans 3" pitchFamily="34" charset="-122"/>
                <a:cs typeface="Source Sans 3" pitchFamily="34" charset="-120"/>
              </a:rPr>
              <a:t> leads in revenue, followed by </a:t>
            </a:r>
            <a:r>
              <a:rPr lang="en-US" sz="2000" b="1" dirty="0">
                <a:solidFill>
                  <a:srgbClr val="D6E5EF"/>
                </a:solidFill>
                <a:latin typeface="Source Sans 3" pitchFamily="34" charset="0"/>
                <a:ea typeface="Source Sans 3" pitchFamily="34" charset="-122"/>
                <a:cs typeface="Source Sans 3" pitchFamily="34" charset="-120"/>
              </a:rPr>
              <a:t>Australia</a:t>
            </a:r>
            <a:r>
              <a:rPr lang="en-US" sz="2000" dirty="0">
                <a:solidFill>
                  <a:srgbClr val="D6E5EF"/>
                </a:solidFill>
                <a:latin typeface="Source Sans 3" pitchFamily="34" charset="0"/>
                <a:ea typeface="Source Sans 3" pitchFamily="34" charset="-122"/>
                <a:cs typeface="Source Sans 3" pitchFamily="34" charset="-120"/>
              </a:rPr>
              <a:t>, the </a:t>
            </a:r>
          </a:p>
          <a:p>
            <a:pPr marL="342900" indent="-342900" algn="l">
              <a:lnSpc>
                <a:spcPts val="950"/>
              </a:lnSpc>
              <a:buSzPct val="100000"/>
              <a:buChar char="•"/>
            </a:pPr>
            <a:endParaRPr lang="en-US" sz="2000" dirty="0">
              <a:solidFill>
                <a:srgbClr val="D6E5EF"/>
              </a:solidFill>
              <a:latin typeface="Source Sans 3" pitchFamily="34" charset="0"/>
              <a:ea typeface="Source Sans 3" pitchFamily="34" charset="-122"/>
              <a:cs typeface="Source Sans 3" pitchFamily="34" charset="-120"/>
            </a:endParaRPr>
          </a:p>
          <a:p>
            <a:pPr algn="l">
              <a:lnSpc>
                <a:spcPts val="950"/>
              </a:lnSpc>
              <a:buSzPct val="100000"/>
            </a:pPr>
            <a:r>
              <a:rPr lang="en-US" sz="2000" dirty="0">
                <a:solidFill>
                  <a:srgbClr val="D6E5EF"/>
                </a:solidFill>
                <a:latin typeface="Source Sans 3" pitchFamily="34" charset="0"/>
                <a:ea typeface="Source Sans 3" pitchFamily="34" charset="-122"/>
                <a:cs typeface="Source Sans 3" pitchFamily="34" charset="-120"/>
              </a:rPr>
              <a:t>      UK, and Germany.</a:t>
            </a:r>
            <a:endParaRPr lang="en-US" sz="2000" dirty="0"/>
          </a:p>
          <a:p>
            <a:pPr marL="342900" indent="-342900" algn="l">
              <a:lnSpc>
                <a:spcPts val="950"/>
              </a:lnSpc>
              <a:buSzPct val="100000"/>
              <a:buChar char="•"/>
            </a:pPr>
            <a:endParaRPr lang="en-US" sz="2000" b="1" dirty="0">
              <a:solidFill>
                <a:srgbClr val="D6E5EF"/>
              </a:solidFill>
              <a:latin typeface="Source Sans 3" pitchFamily="34" charset="0"/>
              <a:ea typeface="Source Sans 3" pitchFamily="34" charset="-122"/>
              <a:cs typeface="Source Sans 3" pitchFamily="34" charset="-120"/>
            </a:endParaRPr>
          </a:p>
          <a:p>
            <a:pPr marL="342900" indent="-342900" algn="l">
              <a:lnSpc>
                <a:spcPts val="950"/>
              </a:lnSpc>
              <a:buSzPct val="100000"/>
              <a:buChar char="•"/>
            </a:pPr>
            <a:endParaRPr lang="en-US" sz="2000" b="1" dirty="0">
              <a:solidFill>
                <a:srgbClr val="D6E5EF"/>
              </a:solidFill>
              <a:latin typeface="Source Sans 3" pitchFamily="34" charset="0"/>
              <a:ea typeface="Source Sans 3" pitchFamily="34" charset="-122"/>
              <a:cs typeface="Source Sans 3" pitchFamily="34" charset="-120"/>
            </a:endParaRPr>
          </a:p>
          <a:p>
            <a:pPr marL="342900" indent="-342900" algn="l">
              <a:lnSpc>
                <a:spcPts val="950"/>
              </a:lnSpc>
              <a:buSzPct val="100000"/>
              <a:buChar char="•"/>
            </a:pPr>
            <a:r>
              <a:rPr lang="en-US" sz="2000" b="1" dirty="0">
                <a:solidFill>
                  <a:srgbClr val="D6E5EF"/>
                </a:solidFill>
                <a:latin typeface="Source Sans 3" pitchFamily="34" charset="0"/>
                <a:ea typeface="Source Sans 3" pitchFamily="34" charset="-122"/>
                <a:cs typeface="Source Sans 3" pitchFamily="34" charset="-120"/>
              </a:rPr>
              <a:t>Growth Engines:</a:t>
            </a:r>
            <a:r>
              <a:rPr lang="en-US" sz="2000" dirty="0">
                <a:solidFill>
                  <a:srgbClr val="D6E5EF"/>
                </a:solidFill>
                <a:latin typeface="Source Sans 3" pitchFamily="34" charset="0"/>
                <a:ea typeface="Source Sans 3" pitchFamily="34" charset="-122"/>
                <a:cs typeface="Source Sans 3" pitchFamily="34" charset="-120"/>
              </a:rPr>
              <a:t> </a:t>
            </a:r>
            <a:r>
              <a:rPr lang="en-US" sz="2000" b="1" dirty="0">
                <a:solidFill>
                  <a:srgbClr val="D6E5EF"/>
                </a:solidFill>
                <a:latin typeface="Source Sans 3" pitchFamily="34" charset="0"/>
                <a:ea typeface="Source Sans 3" pitchFamily="34" charset="-122"/>
                <a:cs typeface="Source Sans 3" pitchFamily="34" charset="-120"/>
              </a:rPr>
              <a:t>Europe</a:t>
            </a:r>
            <a:r>
              <a:rPr lang="en-US" sz="2000" dirty="0">
                <a:solidFill>
                  <a:srgbClr val="D6E5EF"/>
                </a:solidFill>
                <a:latin typeface="Source Sans 3" pitchFamily="34" charset="0"/>
                <a:ea typeface="Source Sans 3" pitchFamily="34" charset="-122"/>
                <a:cs typeface="Source Sans 3" pitchFamily="34" charset="-120"/>
              </a:rPr>
              <a:t> and </a:t>
            </a:r>
            <a:r>
              <a:rPr lang="en-US" sz="2000" b="1" dirty="0">
                <a:solidFill>
                  <a:srgbClr val="D6E5EF"/>
                </a:solidFill>
                <a:latin typeface="Source Sans 3" pitchFamily="34" charset="0"/>
                <a:ea typeface="Source Sans 3" pitchFamily="34" charset="-122"/>
                <a:cs typeface="Source Sans 3" pitchFamily="34" charset="-120"/>
              </a:rPr>
              <a:t>North America</a:t>
            </a:r>
            <a:r>
              <a:rPr lang="en-US" sz="2000" dirty="0">
                <a:solidFill>
                  <a:srgbClr val="D6E5EF"/>
                </a:solidFill>
                <a:latin typeface="Source Sans 3" pitchFamily="34" charset="0"/>
                <a:ea typeface="Source Sans 3" pitchFamily="34" charset="-122"/>
                <a:cs typeface="Source Sans 3" pitchFamily="34" charset="-120"/>
              </a:rPr>
              <a:t> are major contributors to </a:t>
            </a:r>
          </a:p>
          <a:p>
            <a:pPr marL="342900" indent="-342900" algn="l">
              <a:lnSpc>
                <a:spcPts val="950"/>
              </a:lnSpc>
              <a:buSzPct val="100000"/>
              <a:buChar char="•"/>
            </a:pPr>
            <a:endParaRPr lang="en-US" sz="2000" dirty="0">
              <a:solidFill>
                <a:srgbClr val="D6E5EF"/>
              </a:solidFill>
              <a:latin typeface="Source Sans 3" pitchFamily="34" charset="0"/>
              <a:ea typeface="Source Sans 3" pitchFamily="34" charset="-122"/>
              <a:cs typeface="Source Sans 3" pitchFamily="34" charset="-120"/>
            </a:endParaRPr>
          </a:p>
          <a:p>
            <a:pPr algn="l">
              <a:lnSpc>
                <a:spcPts val="950"/>
              </a:lnSpc>
              <a:buSzPct val="100000"/>
            </a:pPr>
            <a:r>
              <a:rPr lang="en-US" sz="2000" dirty="0">
                <a:solidFill>
                  <a:srgbClr val="D6E5EF"/>
                </a:solidFill>
                <a:latin typeface="Source Sans 3" pitchFamily="34" charset="0"/>
                <a:ea typeface="Source Sans 3" pitchFamily="34" charset="-122"/>
                <a:cs typeface="Source Sans 3" pitchFamily="34" charset="-120"/>
              </a:rPr>
              <a:t>       overall revenue.</a:t>
            </a:r>
            <a:endParaRPr lang="en-US" sz="2000" dirty="0"/>
          </a:p>
        </p:txBody>
      </p:sp>
      <p:pic>
        <p:nvPicPr>
          <p:cNvPr id="27" name="Image 0" descr="preencoded.png">
            <a:extLst>
              <a:ext uri="{FF2B5EF4-FFF2-40B4-BE49-F238E27FC236}">
                <a16:creationId xmlns:a16="http://schemas.microsoft.com/office/drawing/2014/main" id="{5A2D83AD-EF1B-8456-BFAD-AB691FF6EDDC}"/>
              </a:ext>
            </a:extLst>
          </p:cNvPr>
          <p:cNvPicPr>
            <a:picLocks noChangeAspect="1"/>
          </p:cNvPicPr>
          <p:nvPr/>
        </p:nvPicPr>
        <p:blipFill>
          <a:blip r:embed="rId3"/>
          <a:stretch>
            <a:fillRect/>
          </a:stretch>
        </p:blipFill>
        <p:spPr>
          <a:xfrm>
            <a:off x="8959613" y="3289853"/>
            <a:ext cx="5213587" cy="4393096"/>
          </a:xfrm>
          <a:prstGeom prst="rect">
            <a:avLst/>
          </a:prstGeom>
        </p:spPr>
      </p:pic>
    </p:spTree>
    <p:extLst>
      <p:ext uri="{BB962C8B-B14F-4D97-AF65-F5344CB8AC3E}">
        <p14:creationId xmlns:p14="http://schemas.microsoft.com/office/powerpoint/2010/main" val="688981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357313" y="1250513"/>
            <a:ext cx="11544895" cy="472202"/>
          </a:xfrm>
          <a:prstGeom prst="rect">
            <a:avLst/>
          </a:prstGeom>
          <a:noFill/>
          <a:ln/>
        </p:spPr>
        <p:txBody>
          <a:bodyPr wrap="none" lIns="0" tIns="0" rIns="0" bIns="0" rtlCol="0" anchor="t"/>
          <a:lstStyle/>
          <a:p>
            <a:pPr marL="0" indent="0" algn="l">
              <a:lnSpc>
                <a:spcPts val="3700"/>
              </a:lnSpc>
              <a:buNone/>
            </a:pPr>
            <a:r>
              <a:rPr lang="en-US" sz="2950" dirty="0">
                <a:solidFill>
                  <a:srgbClr val="F98AC7"/>
                </a:solidFill>
                <a:latin typeface="Lora" pitchFamily="34" charset="0"/>
                <a:ea typeface="Lora" pitchFamily="34" charset="-122"/>
                <a:cs typeface="Lora" pitchFamily="34" charset="-120"/>
              </a:rPr>
              <a:t>Adventure Works: Key Conclusions &amp; Strategic Recommendations</a:t>
            </a:r>
            <a:endParaRPr lang="en-US" sz="2950" dirty="0"/>
          </a:p>
        </p:txBody>
      </p:sp>
      <p:sp>
        <p:nvSpPr>
          <p:cNvPr id="3" name="Text 1"/>
          <p:cNvSpPr/>
          <p:nvPr/>
        </p:nvSpPr>
        <p:spPr>
          <a:xfrm>
            <a:off x="1357313" y="1968817"/>
            <a:ext cx="160496" cy="200620"/>
          </a:xfrm>
          <a:prstGeom prst="rect">
            <a:avLst/>
          </a:prstGeom>
          <a:noFill/>
          <a:ln/>
        </p:spPr>
        <p:txBody>
          <a:bodyPr wrap="none" lIns="0" tIns="0" rIns="0" bIns="0" rtlCol="0" anchor="t"/>
          <a:lstStyle/>
          <a:p>
            <a:pPr marL="0" indent="0" algn="l">
              <a:lnSpc>
                <a:spcPts val="1750"/>
              </a:lnSpc>
              <a:buNone/>
            </a:pPr>
            <a:r>
              <a:rPr lang="en-US" sz="1250" dirty="0">
                <a:solidFill>
                  <a:srgbClr val="D6E5EF"/>
                </a:solidFill>
                <a:latin typeface="Lora Light" pitchFamily="34" charset="0"/>
                <a:ea typeface="Lora Light" pitchFamily="34" charset="-122"/>
                <a:cs typeface="Lora Light" pitchFamily="34" charset="-120"/>
              </a:rPr>
              <a:t>01</a:t>
            </a:r>
            <a:endParaRPr lang="en-US" sz="1250" dirty="0"/>
          </a:p>
        </p:txBody>
      </p:sp>
      <p:pic>
        <p:nvPicPr>
          <p:cNvPr id="4" name="Image 0" descr="preencoded.png"/>
          <p:cNvPicPr>
            <a:picLocks noChangeAspect="1"/>
          </p:cNvPicPr>
          <p:nvPr/>
        </p:nvPicPr>
        <p:blipFill>
          <a:blip r:embed="rId3"/>
          <a:stretch>
            <a:fillRect/>
          </a:stretch>
        </p:blipFill>
        <p:spPr>
          <a:xfrm>
            <a:off x="1357313" y="2218730"/>
            <a:ext cx="3889891" cy="22860"/>
          </a:xfrm>
          <a:prstGeom prst="rect">
            <a:avLst/>
          </a:prstGeom>
        </p:spPr>
      </p:pic>
      <p:sp>
        <p:nvSpPr>
          <p:cNvPr id="5" name="Text 2"/>
          <p:cNvSpPr/>
          <p:nvPr/>
        </p:nvSpPr>
        <p:spPr>
          <a:xfrm>
            <a:off x="1357313" y="2344698"/>
            <a:ext cx="2052161" cy="235982"/>
          </a:xfrm>
          <a:prstGeom prst="rect">
            <a:avLst/>
          </a:prstGeom>
          <a:noFill/>
          <a:ln/>
        </p:spPr>
        <p:txBody>
          <a:bodyPr wrap="none" lIns="0" tIns="0" rIns="0" bIns="0" rtlCol="0" anchor="t"/>
          <a:lstStyle/>
          <a:p>
            <a:pPr marL="0" indent="0" algn="l">
              <a:lnSpc>
                <a:spcPts val="1850"/>
              </a:lnSpc>
              <a:buNone/>
            </a:pPr>
            <a:r>
              <a:rPr lang="en-US" sz="1450" dirty="0">
                <a:solidFill>
                  <a:srgbClr val="D6E5EF"/>
                </a:solidFill>
                <a:latin typeface="Lora" pitchFamily="34" charset="0"/>
                <a:ea typeface="Lora" pitchFamily="34" charset="-122"/>
                <a:cs typeface="Lora" pitchFamily="34" charset="-120"/>
              </a:rPr>
              <a:t>Strong Financial Health</a:t>
            </a:r>
            <a:endParaRPr lang="en-US" sz="1450" dirty="0"/>
          </a:p>
        </p:txBody>
      </p:sp>
      <p:sp>
        <p:nvSpPr>
          <p:cNvPr id="6" name="Text 3"/>
          <p:cNvSpPr/>
          <p:nvPr/>
        </p:nvSpPr>
        <p:spPr>
          <a:xfrm>
            <a:off x="1357313" y="2654498"/>
            <a:ext cx="3889891" cy="680085"/>
          </a:xfrm>
          <a:prstGeom prst="rect">
            <a:avLst/>
          </a:prstGeom>
          <a:noFill/>
          <a:ln/>
        </p:spPr>
        <p:txBody>
          <a:bodyPr wrap="square" lIns="0" tIns="0" rIns="0" bIns="0" rtlCol="0" anchor="t"/>
          <a:lstStyle/>
          <a:p>
            <a:pPr marL="0" indent="0" algn="l">
              <a:lnSpc>
                <a:spcPts val="1750"/>
              </a:lnSpc>
              <a:buNone/>
            </a:pPr>
            <a:r>
              <a:rPr lang="en-US" sz="1250" dirty="0">
                <a:solidFill>
                  <a:srgbClr val="D6E5EF"/>
                </a:solidFill>
                <a:latin typeface="Source Sans 3" pitchFamily="34" charset="0"/>
                <a:ea typeface="Source Sans 3" pitchFamily="34" charset="-122"/>
                <a:cs typeface="Source Sans 3" pitchFamily="34" charset="-120"/>
              </a:rPr>
              <a:t>Adventure Works boasts robust overall profitability, with a healthy </a:t>
            </a:r>
            <a:r>
              <a:rPr lang="en-US" sz="1250" b="1" dirty="0">
                <a:solidFill>
                  <a:srgbClr val="D6E5EF"/>
                </a:solidFill>
                <a:latin typeface="Source Sans 3" pitchFamily="34" charset="0"/>
                <a:ea typeface="Source Sans 3" pitchFamily="34" charset="-122"/>
                <a:cs typeface="Source Sans 3" pitchFamily="34" charset="-120"/>
              </a:rPr>
              <a:t>~42% profit margin</a:t>
            </a:r>
            <a:r>
              <a:rPr lang="en-US" sz="1250" dirty="0">
                <a:solidFill>
                  <a:srgbClr val="D6E5EF"/>
                </a:solidFill>
                <a:latin typeface="Source Sans 3" pitchFamily="34" charset="0"/>
                <a:ea typeface="Source Sans 3" pitchFamily="34" charset="-122"/>
                <a:cs typeface="Source Sans 3" pitchFamily="34" charset="-120"/>
              </a:rPr>
              <a:t>, affirming our effective business model and cost management.</a:t>
            </a:r>
            <a:endParaRPr lang="en-US" sz="1250" dirty="0"/>
          </a:p>
        </p:txBody>
      </p:sp>
      <p:sp>
        <p:nvSpPr>
          <p:cNvPr id="7" name="Text 4"/>
          <p:cNvSpPr/>
          <p:nvPr/>
        </p:nvSpPr>
        <p:spPr>
          <a:xfrm>
            <a:off x="5370195" y="1968817"/>
            <a:ext cx="160496" cy="200620"/>
          </a:xfrm>
          <a:prstGeom prst="rect">
            <a:avLst/>
          </a:prstGeom>
          <a:noFill/>
          <a:ln/>
        </p:spPr>
        <p:txBody>
          <a:bodyPr wrap="none" lIns="0" tIns="0" rIns="0" bIns="0" rtlCol="0" anchor="t"/>
          <a:lstStyle/>
          <a:p>
            <a:pPr marL="0" indent="0" algn="l">
              <a:lnSpc>
                <a:spcPts val="1750"/>
              </a:lnSpc>
              <a:buNone/>
            </a:pPr>
            <a:r>
              <a:rPr lang="en-US" sz="1250" dirty="0">
                <a:solidFill>
                  <a:srgbClr val="D6E5EF"/>
                </a:solidFill>
                <a:latin typeface="Lora Light" pitchFamily="34" charset="0"/>
                <a:ea typeface="Lora Light" pitchFamily="34" charset="-122"/>
                <a:cs typeface="Lora Light" pitchFamily="34" charset="-120"/>
              </a:rPr>
              <a:t>02</a:t>
            </a:r>
            <a:endParaRPr lang="en-US" sz="1250" dirty="0"/>
          </a:p>
        </p:txBody>
      </p:sp>
      <p:pic>
        <p:nvPicPr>
          <p:cNvPr id="8" name="Image 1" descr="preencoded.png"/>
          <p:cNvPicPr>
            <a:picLocks noChangeAspect="1"/>
          </p:cNvPicPr>
          <p:nvPr/>
        </p:nvPicPr>
        <p:blipFill>
          <a:blip r:embed="rId3"/>
          <a:stretch>
            <a:fillRect/>
          </a:stretch>
        </p:blipFill>
        <p:spPr>
          <a:xfrm>
            <a:off x="5370195" y="2218730"/>
            <a:ext cx="3889891" cy="22860"/>
          </a:xfrm>
          <a:prstGeom prst="rect">
            <a:avLst/>
          </a:prstGeom>
        </p:spPr>
      </p:pic>
      <p:sp>
        <p:nvSpPr>
          <p:cNvPr id="9" name="Text 5"/>
          <p:cNvSpPr/>
          <p:nvPr/>
        </p:nvSpPr>
        <p:spPr>
          <a:xfrm>
            <a:off x="5370195" y="2344698"/>
            <a:ext cx="1969532" cy="235982"/>
          </a:xfrm>
          <a:prstGeom prst="rect">
            <a:avLst/>
          </a:prstGeom>
          <a:noFill/>
          <a:ln/>
        </p:spPr>
        <p:txBody>
          <a:bodyPr wrap="none" lIns="0" tIns="0" rIns="0" bIns="0" rtlCol="0" anchor="t"/>
          <a:lstStyle/>
          <a:p>
            <a:pPr marL="0" indent="0" algn="l">
              <a:lnSpc>
                <a:spcPts val="1850"/>
              </a:lnSpc>
              <a:buNone/>
            </a:pPr>
            <a:r>
              <a:rPr lang="en-US" sz="1450" dirty="0">
                <a:solidFill>
                  <a:srgbClr val="D6E5EF"/>
                </a:solidFill>
                <a:latin typeface="Lora" pitchFamily="34" charset="0"/>
                <a:ea typeface="Lora" pitchFamily="34" charset="-122"/>
                <a:cs typeface="Lora" pitchFamily="34" charset="-120"/>
              </a:rPr>
              <a:t>Bikes: The Core Driver</a:t>
            </a:r>
            <a:endParaRPr lang="en-US" sz="1450" dirty="0"/>
          </a:p>
        </p:txBody>
      </p:sp>
      <p:sp>
        <p:nvSpPr>
          <p:cNvPr id="10" name="Text 6"/>
          <p:cNvSpPr/>
          <p:nvPr/>
        </p:nvSpPr>
        <p:spPr>
          <a:xfrm>
            <a:off x="5370195" y="2654498"/>
            <a:ext cx="3889891" cy="680085"/>
          </a:xfrm>
          <a:prstGeom prst="rect">
            <a:avLst/>
          </a:prstGeom>
          <a:noFill/>
          <a:ln/>
        </p:spPr>
        <p:txBody>
          <a:bodyPr wrap="square" lIns="0" tIns="0" rIns="0" bIns="0" rtlCol="0" anchor="t"/>
          <a:lstStyle/>
          <a:p>
            <a:pPr marL="0" indent="0" algn="l">
              <a:lnSpc>
                <a:spcPts val="1750"/>
              </a:lnSpc>
              <a:buNone/>
            </a:pPr>
            <a:r>
              <a:rPr lang="en-US" sz="1250" dirty="0">
                <a:solidFill>
                  <a:srgbClr val="D6E5EF"/>
                </a:solidFill>
                <a:latin typeface="Source Sans 3" pitchFamily="34" charset="0"/>
                <a:ea typeface="Source Sans 3" pitchFamily="34" charset="-122"/>
                <a:cs typeface="Source Sans 3" pitchFamily="34" charset="-120"/>
              </a:rPr>
              <a:t>Bikes are unequivocally the </a:t>
            </a:r>
            <a:r>
              <a:rPr lang="en-US" sz="1250" b="1" dirty="0">
                <a:solidFill>
                  <a:srgbClr val="D6E5EF"/>
                </a:solidFill>
                <a:latin typeface="Source Sans 3" pitchFamily="34" charset="0"/>
                <a:ea typeface="Source Sans 3" pitchFamily="34" charset="-122"/>
                <a:cs typeface="Source Sans 3" pitchFamily="34" charset="-120"/>
              </a:rPr>
              <a:t>strategic product category</a:t>
            </a:r>
            <a:r>
              <a:rPr lang="en-US" sz="1250" dirty="0">
                <a:solidFill>
                  <a:srgbClr val="D6E5EF"/>
                </a:solidFill>
                <a:latin typeface="Source Sans 3" pitchFamily="34" charset="0"/>
                <a:ea typeface="Source Sans 3" pitchFamily="34" charset="-122"/>
                <a:cs typeface="Source Sans 3" pitchFamily="34" charset="-120"/>
              </a:rPr>
              <a:t>, driving the majority of our revenue and profit. Continued innovation and focus in this area are critical.</a:t>
            </a:r>
            <a:endParaRPr lang="en-US" sz="1250" dirty="0"/>
          </a:p>
        </p:txBody>
      </p:sp>
      <p:sp>
        <p:nvSpPr>
          <p:cNvPr id="11" name="Text 7"/>
          <p:cNvSpPr/>
          <p:nvPr/>
        </p:nvSpPr>
        <p:spPr>
          <a:xfrm>
            <a:off x="9383077" y="1968817"/>
            <a:ext cx="160496" cy="200620"/>
          </a:xfrm>
          <a:prstGeom prst="rect">
            <a:avLst/>
          </a:prstGeom>
          <a:noFill/>
          <a:ln/>
        </p:spPr>
        <p:txBody>
          <a:bodyPr wrap="none" lIns="0" tIns="0" rIns="0" bIns="0" rtlCol="0" anchor="t"/>
          <a:lstStyle/>
          <a:p>
            <a:pPr marL="0" indent="0" algn="l">
              <a:lnSpc>
                <a:spcPts val="1750"/>
              </a:lnSpc>
              <a:buNone/>
            </a:pPr>
            <a:r>
              <a:rPr lang="en-US" sz="1250" dirty="0">
                <a:solidFill>
                  <a:srgbClr val="D6E5EF"/>
                </a:solidFill>
                <a:latin typeface="Lora Light" pitchFamily="34" charset="0"/>
                <a:ea typeface="Lora Light" pitchFamily="34" charset="-122"/>
                <a:cs typeface="Lora Light" pitchFamily="34" charset="-120"/>
              </a:rPr>
              <a:t>03</a:t>
            </a:r>
            <a:endParaRPr lang="en-US" sz="1250" dirty="0"/>
          </a:p>
        </p:txBody>
      </p:sp>
      <p:pic>
        <p:nvPicPr>
          <p:cNvPr id="12" name="Image 2" descr="preencoded.png"/>
          <p:cNvPicPr>
            <a:picLocks noChangeAspect="1"/>
          </p:cNvPicPr>
          <p:nvPr/>
        </p:nvPicPr>
        <p:blipFill>
          <a:blip r:embed="rId3"/>
          <a:stretch>
            <a:fillRect/>
          </a:stretch>
        </p:blipFill>
        <p:spPr>
          <a:xfrm>
            <a:off x="9383077" y="2218730"/>
            <a:ext cx="3889891" cy="22860"/>
          </a:xfrm>
          <a:prstGeom prst="rect">
            <a:avLst/>
          </a:prstGeom>
        </p:spPr>
      </p:pic>
      <p:sp>
        <p:nvSpPr>
          <p:cNvPr id="13" name="Text 8"/>
          <p:cNvSpPr/>
          <p:nvPr/>
        </p:nvSpPr>
        <p:spPr>
          <a:xfrm>
            <a:off x="9383077" y="2344698"/>
            <a:ext cx="2157770" cy="235982"/>
          </a:xfrm>
          <a:prstGeom prst="rect">
            <a:avLst/>
          </a:prstGeom>
          <a:noFill/>
          <a:ln/>
        </p:spPr>
        <p:txBody>
          <a:bodyPr wrap="none" lIns="0" tIns="0" rIns="0" bIns="0" rtlCol="0" anchor="t"/>
          <a:lstStyle/>
          <a:p>
            <a:pPr marL="0" indent="0" algn="l">
              <a:lnSpc>
                <a:spcPts val="1850"/>
              </a:lnSpc>
              <a:buNone/>
            </a:pPr>
            <a:r>
              <a:rPr lang="en-US" sz="1450" dirty="0">
                <a:solidFill>
                  <a:srgbClr val="D6E5EF"/>
                </a:solidFill>
                <a:latin typeface="Lora" pitchFamily="34" charset="0"/>
                <a:ea typeface="Lora" pitchFamily="34" charset="-122"/>
                <a:cs typeface="Lora" pitchFamily="34" charset="-120"/>
              </a:rPr>
              <a:t>Targeted Customer Base</a:t>
            </a:r>
            <a:endParaRPr lang="en-US" sz="1450" dirty="0"/>
          </a:p>
        </p:txBody>
      </p:sp>
      <p:sp>
        <p:nvSpPr>
          <p:cNvPr id="14" name="Text 9"/>
          <p:cNvSpPr/>
          <p:nvPr/>
        </p:nvSpPr>
        <p:spPr>
          <a:xfrm>
            <a:off x="9383077" y="2654498"/>
            <a:ext cx="3889891" cy="906780"/>
          </a:xfrm>
          <a:prstGeom prst="rect">
            <a:avLst/>
          </a:prstGeom>
          <a:noFill/>
          <a:ln/>
        </p:spPr>
        <p:txBody>
          <a:bodyPr wrap="square" lIns="0" tIns="0" rIns="0" bIns="0" rtlCol="0" anchor="t"/>
          <a:lstStyle/>
          <a:p>
            <a:pPr marL="0" indent="0" algn="l">
              <a:lnSpc>
                <a:spcPts val="1750"/>
              </a:lnSpc>
              <a:buNone/>
            </a:pPr>
            <a:r>
              <a:rPr lang="en-US" sz="1250" dirty="0">
                <a:solidFill>
                  <a:srgbClr val="D6E5EF"/>
                </a:solidFill>
                <a:latin typeface="Source Sans 3" pitchFamily="34" charset="0"/>
                <a:ea typeface="Source Sans 3" pitchFamily="34" charset="-122"/>
                <a:cs typeface="Source Sans 3" pitchFamily="34" charset="-120"/>
              </a:rPr>
              <a:t>Our primary customers are identified as </a:t>
            </a:r>
            <a:r>
              <a:rPr lang="en-US" sz="1250" b="1" dirty="0">
                <a:solidFill>
                  <a:srgbClr val="D6E5EF"/>
                </a:solidFill>
                <a:latin typeface="Source Sans 3" pitchFamily="34" charset="0"/>
                <a:ea typeface="Source Sans 3" pitchFamily="34" charset="-122"/>
                <a:cs typeface="Source Sans 3" pitchFamily="34" charset="-120"/>
              </a:rPr>
              <a:t>older, professional, mid-income individuals</a:t>
            </a:r>
            <a:r>
              <a:rPr lang="en-US" sz="1250" dirty="0">
                <a:solidFill>
                  <a:srgbClr val="D6E5EF"/>
                </a:solidFill>
                <a:latin typeface="Source Sans 3" pitchFamily="34" charset="0"/>
                <a:ea typeface="Source Sans 3" pitchFamily="34" charset="-122"/>
                <a:cs typeface="Source Sans 3" pitchFamily="34" charset="-120"/>
              </a:rPr>
              <a:t>. Customizing marketing and product development to this segment will yield significant returns.</a:t>
            </a:r>
            <a:endParaRPr lang="en-US" sz="1250" dirty="0"/>
          </a:p>
        </p:txBody>
      </p:sp>
      <p:sp>
        <p:nvSpPr>
          <p:cNvPr id="15" name="Text 10"/>
          <p:cNvSpPr/>
          <p:nvPr/>
        </p:nvSpPr>
        <p:spPr>
          <a:xfrm>
            <a:off x="1357313" y="3804642"/>
            <a:ext cx="160496" cy="200620"/>
          </a:xfrm>
          <a:prstGeom prst="rect">
            <a:avLst/>
          </a:prstGeom>
          <a:noFill/>
          <a:ln/>
        </p:spPr>
        <p:txBody>
          <a:bodyPr wrap="none" lIns="0" tIns="0" rIns="0" bIns="0" rtlCol="0" anchor="t"/>
          <a:lstStyle/>
          <a:p>
            <a:pPr marL="0" indent="0" algn="l">
              <a:lnSpc>
                <a:spcPts val="1750"/>
              </a:lnSpc>
              <a:buNone/>
            </a:pPr>
            <a:r>
              <a:rPr lang="en-US" sz="1250" dirty="0">
                <a:solidFill>
                  <a:srgbClr val="D6E5EF"/>
                </a:solidFill>
                <a:latin typeface="Lora Light" pitchFamily="34" charset="0"/>
                <a:ea typeface="Lora Light" pitchFamily="34" charset="-122"/>
                <a:cs typeface="Lora Light" pitchFamily="34" charset="-120"/>
              </a:rPr>
              <a:t>04</a:t>
            </a:r>
            <a:endParaRPr lang="en-US" sz="1250" dirty="0"/>
          </a:p>
        </p:txBody>
      </p:sp>
      <p:pic>
        <p:nvPicPr>
          <p:cNvPr id="16" name="Image 3" descr="preencoded.png"/>
          <p:cNvPicPr>
            <a:picLocks noChangeAspect="1"/>
          </p:cNvPicPr>
          <p:nvPr/>
        </p:nvPicPr>
        <p:blipFill>
          <a:blip r:embed="rId4"/>
          <a:stretch>
            <a:fillRect/>
          </a:stretch>
        </p:blipFill>
        <p:spPr>
          <a:xfrm>
            <a:off x="1357313" y="4038600"/>
            <a:ext cx="5896332" cy="22860"/>
          </a:xfrm>
          <a:prstGeom prst="rect">
            <a:avLst/>
          </a:prstGeom>
        </p:spPr>
      </p:pic>
      <p:sp>
        <p:nvSpPr>
          <p:cNvPr id="17" name="Text 11"/>
          <p:cNvSpPr/>
          <p:nvPr/>
        </p:nvSpPr>
        <p:spPr>
          <a:xfrm>
            <a:off x="1357313" y="4180523"/>
            <a:ext cx="2010251" cy="235982"/>
          </a:xfrm>
          <a:prstGeom prst="rect">
            <a:avLst/>
          </a:prstGeom>
          <a:noFill/>
          <a:ln/>
        </p:spPr>
        <p:txBody>
          <a:bodyPr wrap="none" lIns="0" tIns="0" rIns="0" bIns="0" rtlCol="0" anchor="t"/>
          <a:lstStyle/>
          <a:p>
            <a:pPr marL="0" indent="0" algn="l">
              <a:lnSpc>
                <a:spcPts val="1850"/>
              </a:lnSpc>
              <a:buNone/>
            </a:pPr>
            <a:r>
              <a:rPr lang="en-US" sz="1450" dirty="0">
                <a:solidFill>
                  <a:srgbClr val="D6E5EF"/>
                </a:solidFill>
                <a:latin typeface="Lora" pitchFamily="34" charset="0"/>
                <a:ea typeface="Lora" pitchFamily="34" charset="-122"/>
                <a:cs typeface="Lora" pitchFamily="34" charset="-120"/>
              </a:rPr>
              <a:t>Seasonal Preparedness</a:t>
            </a:r>
            <a:endParaRPr lang="en-US" sz="1450" dirty="0"/>
          </a:p>
        </p:txBody>
      </p:sp>
      <p:sp>
        <p:nvSpPr>
          <p:cNvPr id="18" name="Text 12"/>
          <p:cNvSpPr/>
          <p:nvPr/>
        </p:nvSpPr>
        <p:spPr>
          <a:xfrm>
            <a:off x="1357313" y="4490323"/>
            <a:ext cx="5896332" cy="453390"/>
          </a:xfrm>
          <a:prstGeom prst="rect">
            <a:avLst/>
          </a:prstGeom>
          <a:noFill/>
          <a:ln/>
        </p:spPr>
        <p:txBody>
          <a:bodyPr wrap="square" lIns="0" tIns="0" rIns="0" bIns="0" rtlCol="0" anchor="t"/>
          <a:lstStyle/>
          <a:p>
            <a:pPr marL="0" indent="0" algn="l">
              <a:lnSpc>
                <a:spcPts val="1750"/>
              </a:lnSpc>
              <a:buNone/>
            </a:pPr>
            <a:r>
              <a:rPr lang="en-US" sz="1250" dirty="0">
                <a:solidFill>
                  <a:srgbClr val="D6E5EF"/>
                </a:solidFill>
                <a:latin typeface="Source Sans 3" pitchFamily="34" charset="0"/>
                <a:ea typeface="Source Sans 3" pitchFamily="34" charset="-122"/>
                <a:cs typeface="Source Sans 3" pitchFamily="34" charset="-120"/>
              </a:rPr>
              <a:t>Clear seasonality in revenue, with Q2 being strongest and Q3 weakest, necessitates proactive demand planning and promotional strategies.</a:t>
            </a:r>
            <a:endParaRPr lang="en-US" sz="1250" dirty="0"/>
          </a:p>
        </p:txBody>
      </p:sp>
      <p:sp>
        <p:nvSpPr>
          <p:cNvPr id="19" name="Text 13"/>
          <p:cNvSpPr/>
          <p:nvPr/>
        </p:nvSpPr>
        <p:spPr>
          <a:xfrm>
            <a:off x="7376636" y="3804642"/>
            <a:ext cx="160496" cy="200620"/>
          </a:xfrm>
          <a:prstGeom prst="rect">
            <a:avLst/>
          </a:prstGeom>
          <a:noFill/>
          <a:ln/>
        </p:spPr>
        <p:txBody>
          <a:bodyPr wrap="none" lIns="0" tIns="0" rIns="0" bIns="0" rtlCol="0" anchor="t"/>
          <a:lstStyle/>
          <a:p>
            <a:pPr marL="0" indent="0" algn="l">
              <a:lnSpc>
                <a:spcPts val="1750"/>
              </a:lnSpc>
              <a:buNone/>
            </a:pPr>
            <a:r>
              <a:rPr lang="en-US" sz="1250" dirty="0">
                <a:solidFill>
                  <a:srgbClr val="D6E5EF"/>
                </a:solidFill>
                <a:latin typeface="Lora Light" pitchFamily="34" charset="0"/>
                <a:ea typeface="Lora Light" pitchFamily="34" charset="-122"/>
                <a:cs typeface="Lora Light" pitchFamily="34" charset="-120"/>
              </a:rPr>
              <a:t>05</a:t>
            </a:r>
            <a:endParaRPr lang="en-US" sz="1250" dirty="0"/>
          </a:p>
        </p:txBody>
      </p:sp>
      <p:pic>
        <p:nvPicPr>
          <p:cNvPr id="20" name="Image 4" descr="preencoded.png"/>
          <p:cNvPicPr>
            <a:picLocks noChangeAspect="1"/>
          </p:cNvPicPr>
          <p:nvPr/>
        </p:nvPicPr>
        <p:blipFill>
          <a:blip r:embed="rId4"/>
          <a:stretch>
            <a:fillRect/>
          </a:stretch>
        </p:blipFill>
        <p:spPr>
          <a:xfrm>
            <a:off x="7376636" y="4038600"/>
            <a:ext cx="5896332" cy="22860"/>
          </a:xfrm>
          <a:prstGeom prst="rect">
            <a:avLst/>
          </a:prstGeom>
        </p:spPr>
      </p:pic>
      <p:sp>
        <p:nvSpPr>
          <p:cNvPr id="21" name="Text 14"/>
          <p:cNvSpPr/>
          <p:nvPr/>
        </p:nvSpPr>
        <p:spPr>
          <a:xfrm>
            <a:off x="7376636" y="4180523"/>
            <a:ext cx="2282547" cy="235982"/>
          </a:xfrm>
          <a:prstGeom prst="rect">
            <a:avLst/>
          </a:prstGeom>
          <a:noFill/>
          <a:ln/>
        </p:spPr>
        <p:txBody>
          <a:bodyPr wrap="none" lIns="0" tIns="0" rIns="0" bIns="0" rtlCol="0" anchor="t"/>
          <a:lstStyle/>
          <a:p>
            <a:pPr marL="0" indent="0" algn="l">
              <a:lnSpc>
                <a:spcPts val="1850"/>
              </a:lnSpc>
              <a:buNone/>
            </a:pPr>
            <a:r>
              <a:rPr lang="en-US" sz="1450" dirty="0">
                <a:solidFill>
                  <a:srgbClr val="D6E5EF"/>
                </a:solidFill>
                <a:latin typeface="Lora" pitchFamily="34" charset="0"/>
                <a:ea typeface="Lora" pitchFamily="34" charset="-122"/>
                <a:cs typeface="Lora" pitchFamily="34" charset="-120"/>
              </a:rPr>
              <a:t>Balanced Global Footprint</a:t>
            </a:r>
            <a:endParaRPr lang="en-US" sz="1450" dirty="0"/>
          </a:p>
        </p:txBody>
      </p:sp>
      <p:sp>
        <p:nvSpPr>
          <p:cNvPr id="22" name="Text 15"/>
          <p:cNvSpPr/>
          <p:nvPr/>
        </p:nvSpPr>
        <p:spPr>
          <a:xfrm>
            <a:off x="7376636" y="4490323"/>
            <a:ext cx="5896332" cy="680085"/>
          </a:xfrm>
          <a:prstGeom prst="rect">
            <a:avLst/>
          </a:prstGeom>
          <a:noFill/>
          <a:ln/>
        </p:spPr>
        <p:txBody>
          <a:bodyPr wrap="square" lIns="0" tIns="0" rIns="0" bIns="0" rtlCol="0" anchor="t"/>
          <a:lstStyle/>
          <a:p>
            <a:pPr marL="0" indent="0" algn="l">
              <a:lnSpc>
                <a:spcPts val="1750"/>
              </a:lnSpc>
              <a:buNone/>
            </a:pPr>
            <a:r>
              <a:rPr lang="en-US" sz="1250" dirty="0">
                <a:solidFill>
                  <a:srgbClr val="D6E5EF"/>
                </a:solidFill>
                <a:latin typeface="Source Sans 3" pitchFamily="34" charset="0"/>
                <a:ea typeface="Source Sans 3" pitchFamily="34" charset="-122"/>
                <a:cs typeface="Source Sans 3" pitchFamily="34" charset="-120"/>
              </a:rPr>
              <a:t>While our global presence is balanced across continents, there is a distinct market concentration risk in the US, alongside significant growth potential in Australia and Europe.</a:t>
            </a:r>
            <a:endParaRPr lang="en-US" sz="1250" dirty="0"/>
          </a:p>
        </p:txBody>
      </p:sp>
      <p:sp>
        <p:nvSpPr>
          <p:cNvPr id="23" name="Text 16"/>
          <p:cNvSpPr/>
          <p:nvPr/>
        </p:nvSpPr>
        <p:spPr>
          <a:xfrm>
            <a:off x="1357313" y="5475327"/>
            <a:ext cx="5365790" cy="283369"/>
          </a:xfrm>
          <a:prstGeom prst="rect">
            <a:avLst/>
          </a:prstGeom>
          <a:noFill/>
          <a:ln/>
        </p:spPr>
        <p:txBody>
          <a:bodyPr wrap="none" lIns="0" tIns="0" rIns="0" bIns="0" rtlCol="0" anchor="t"/>
          <a:lstStyle/>
          <a:p>
            <a:pPr marL="0" indent="0" algn="l">
              <a:lnSpc>
                <a:spcPts val="2200"/>
              </a:lnSpc>
              <a:buNone/>
            </a:pPr>
            <a:r>
              <a:rPr lang="en-US" sz="1750" dirty="0">
                <a:solidFill>
                  <a:srgbClr val="F98AC7"/>
                </a:solidFill>
                <a:latin typeface="Lora" pitchFamily="34" charset="0"/>
                <a:ea typeface="Lora" pitchFamily="34" charset="-122"/>
                <a:cs typeface="Lora" pitchFamily="34" charset="-120"/>
              </a:rPr>
              <a:t>Strategic Recommendations for Continued Growth</a:t>
            </a:r>
            <a:endParaRPr lang="en-US" sz="1750" dirty="0"/>
          </a:p>
        </p:txBody>
      </p:sp>
      <p:sp>
        <p:nvSpPr>
          <p:cNvPr id="24" name="Text 17"/>
          <p:cNvSpPr/>
          <p:nvPr/>
        </p:nvSpPr>
        <p:spPr>
          <a:xfrm>
            <a:off x="1357313" y="5943243"/>
            <a:ext cx="11915775" cy="907557"/>
          </a:xfrm>
          <a:prstGeom prst="rect">
            <a:avLst/>
          </a:prstGeom>
          <a:noFill/>
          <a:ln/>
        </p:spPr>
        <p:txBody>
          <a:bodyPr wrap="square" lIns="0" tIns="0" rIns="0" bIns="0" rtlCol="0" anchor="t"/>
          <a:lstStyle/>
          <a:p>
            <a:pPr marL="342900" indent="-342900" algn="l">
              <a:lnSpc>
                <a:spcPts val="1750"/>
              </a:lnSpc>
              <a:buSzPct val="100000"/>
              <a:buChar char="•"/>
            </a:pPr>
            <a:r>
              <a:rPr lang="en-US" sz="1250" b="1" dirty="0">
                <a:solidFill>
                  <a:srgbClr val="D6E5EF"/>
                </a:solidFill>
                <a:latin typeface="Source Sans 3" pitchFamily="34" charset="0"/>
                <a:ea typeface="Source Sans 3" pitchFamily="34" charset="-122"/>
                <a:cs typeface="Source Sans 3" pitchFamily="34" charset="-120"/>
              </a:rPr>
              <a:t>Invest in Bike Innovation:</a:t>
            </a:r>
            <a:r>
              <a:rPr lang="en-US" sz="1250" dirty="0">
                <a:solidFill>
                  <a:srgbClr val="D6E5EF"/>
                </a:solidFill>
                <a:latin typeface="Source Sans 3" pitchFamily="34" charset="0"/>
                <a:ea typeface="Source Sans 3" pitchFamily="34" charset="-122"/>
                <a:cs typeface="Source Sans 3" pitchFamily="34" charset="-120"/>
              </a:rPr>
              <a:t> Further enhance our leading product category to maintain market dominance.</a:t>
            </a:r>
            <a:endParaRPr lang="en-US" sz="1250" dirty="0"/>
          </a:p>
          <a:p>
            <a:pPr marL="342900" indent="-342900" algn="l">
              <a:lnSpc>
                <a:spcPts val="1750"/>
              </a:lnSpc>
              <a:buSzPct val="100000"/>
              <a:buChar char="•"/>
            </a:pPr>
            <a:r>
              <a:rPr lang="en-US" sz="1250" b="1" dirty="0">
                <a:solidFill>
                  <a:srgbClr val="D6E5EF"/>
                </a:solidFill>
                <a:latin typeface="Source Sans 3" pitchFamily="34" charset="0"/>
                <a:ea typeface="Source Sans 3" pitchFamily="34" charset="-122"/>
                <a:cs typeface="Source Sans 3" pitchFamily="34" charset="-120"/>
              </a:rPr>
              <a:t>Improve Accessories Quality:</a:t>
            </a:r>
            <a:r>
              <a:rPr lang="en-US" sz="1250" dirty="0">
                <a:solidFill>
                  <a:srgbClr val="D6E5EF"/>
                </a:solidFill>
                <a:latin typeface="Source Sans 3" pitchFamily="34" charset="0"/>
                <a:ea typeface="Source Sans 3" pitchFamily="34" charset="-122"/>
                <a:cs typeface="Source Sans 3" pitchFamily="34" charset="-120"/>
              </a:rPr>
              <a:t> Address return volumes in accessories to boost margins and customer satisfaction.</a:t>
            </a:r>
            <a:endParaRPr lang="en-US" sz="1250" dirty="0"/>
          </a:p>
          <a:p>
            <a:pPr marL="342900" indent="-342900" algn="l">
              <a:lnSpc>
                <a:spcPts val="1750"/>
              </a:lnSpc>
              <a:buSzPct val="100000"/>
              <a:buChar char="•"/>
            </a:pPr>
            <a:r>
              <a:rPr lang="en-US" sz="1250" b="1" dirty="0">
                <a:solidFill>
                  <a:srgbClr val="D6E5EF"/>
                </a:solidFill>
                <a:latin typeface="Source Sans 3" pitchFamily="34" charset="0"/>
                <a:ea typeface="Source Sans 3" pitchFamily="34" charset="-122"/>
                <a:cs typeface="Source Sans 3" pitchFamily="34" charset="-120"/>
              </a:rPr>
              <a:t>Launch Loyalty Programs:</a:t>
            </a:r>
            <a:r>
              <a:rPr lang="en-US" sz="1250" dirty="0">
                <a:solidFill>
                  <a:srgbClr val="D6E5EF"/>
                </a:solidFill>
                <a:latin typeface="Source Sans 3" pitchFamily="34" charset="0"/>
                <a:ea typeface="Source Sans 3" pitchFamily="34" charset="-122"/>
                <a:cs typeface="Source Sans 3" pitchFamily="34" charset="-120"/>
              </a:rPr>
              <a:t> Cultivate high-value customers with tailored programs to increase retention and lifetime value.</a:t>
            </a:r>
            <a:endParaRPr lang="en-US" sz="1250" dirty="0"/>
          </a:p>
          <a:p>
            <a:pPr marL="342900" indent="-342900" algn="l">
              <a:lnSpc>
                <a:spcPts val="1750"/>
              </a:lnSpc>
              <a:buSzPct val="100000"/>
              <a:buChar char="•"/>
            </a:pPr>
            <a:r>
              <a:rPr lang="en-US" sz="1250" b="1" dirty="0">
                <a:solidFill>
                  <a:srgbClr val="D6E5EF"/>
                </a:solidFill>
                <a:latin typeface="Source Sans 3" pitchFamily="34" charset="0"/>
                <a:ea typeface="Source Sans 3" pitchFamily="34" charset="-122"/>
                <a:cs typeface="Source Sans 3" pitchFamily="34" charset="-120"/>
              </a:rPr>
              <a:t>Target Growth in Australia &amp; Europe:</a:t>
            </a:r>
            <a:r>
              <a:rPr lang="en-US" sz="1250" dirty="0">
                <a:solidFill>
                  <a:srgbClr val="D6E5EF"/>
                </a:solidFill>
                <a:latin typeface="Source Sans 3" pitchFamily="34" charset="0"/>
                <a:ea typeface="Source Sans 3" pitchFamily="34" charset="-122"/>
                <a:cs typeface="Source Sans 3" pitchFamily="34" charset="-120"/>
              </a:rPr>
              <a:t> Capitalize on strong regional performance and diversify market presence to mitigate US concentration risks.</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B8906-4D65-4D78-D848-B0C23B451FF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8E96A9A-BC67-C6A9-5560-8583573F27AE}"/>
              </a:ext>
            </a:extLst>
          </p:cNvPr>
          <p:cNvSpPr/>
          <p:nvPr/>
        </p:nvSpPr>
        <p:spPr>
          <a:xfrm>
            <a:off x="837724" y="292604"/>
            <a:ext cx="9571911" cy="615910"/>
          </a:xfrm>
          <a:prstGeom prst="rect">
            <a:avLst/>
          </a:prstGeom>
          <a:noFill/>
          <a:ln/>
        </p:spPr>
        <p:txBody>
          <a:bodyPr wrap="none" lIns="0" tIns="0" rIns="0" bIns="0" rtlCol="0" anchor="t"/>
          <a:lstStyle/>
          <a:p>
            <a:pPr marL="0" indent="0" algn="l">
              <a:lnSpc>
                <a:spcPts val="4850"/>
              </a:lnSpc>
              <a:buNone/>
            </a:pPr>
            <a:r>
              <a:rPr lang="en-US" sz="3850" dirty="0">
                <a:solidFill>
                  <a:srgbClr val="F98AC7"/>
                </a:solidFill>
                <a:latin typeface="Lora" pitchFamily="34" charset="0"/>
                <a:ea typeface="Lora" pitchFamily="34" charset="-122"/>
                <a:cs typeface="Lora" pitchFamily="34" charset="-120"/>
              </a:rPr>
              <a:t>Datasets: Product Category Table</a:t>
            </a:r>
            <a:endParaRPr lang="en-US" sz="3850" dirty="0"/>
          </a:p>
        </p:txBody>
      </p:sp>
      <p:pic>
        <p:nvPicPr>
          <p:cNvPr id="4" name="Picture 3">
            <a:extLst>
              <a:ext uri="{FF2B5EF4-FFF2-40B4-BE49-F238E27FC236}">
                <a16:creationId xmlns:a16="http://schemas.microsoft.com/office/drawing/2014/main" id="{7FA754C9-875E-DC5B-FC17-F7CA4FB6C5B2}"/>
              </a:ext>
            </a:extLst>
          </p:cNvPr>
          <p:cNvPicPr>
            <a:picLocks noChangeAspect="1"/>
          </p:cNvPicPr>
          <p:nvPr/>
        </p:nvPicPr>
        <p:blipFill>
          <a:blip r:embed="rId3"/>
          <a:stretch>
            <a:fillRect/>
          </a:stretch>
        </p:blipFill>
        <p:spPr>
          <a:xfrm>
            <a:off x="0" y="908515"/>
            <a:ext cx="14630400" cy="1755488"/>
          </a:xfrm>
          <a:prstGeom prst="rect">
            <a:avLst/>
          </a:prstGeom>
        </p:spPr>
      </p:pic>
      <p:sp>
        <p:nvSpPr>
          <p:cNvPr id="5" name="Text 0">
            <a:extLst>
              <a:ext uri="{FF2B5EF4-FFF2-40B4-BE49-F238E27FC236}">
                <a16:creationId xmlns:a16="http://schemas.microsoft.com/office/drawing/2014/main" id="{C9FFFC99-9A72-1FDE-10AE-8E3B780B4F85}"/>
              </a:ext>
            </a:extLst>
          </p:cNvPr>
          <p:cNvSpPr/>
          <p:nvPr/>
        </p:nvSpPr>
        <p:spPr>
          <a:xfrm>
            <a:off x="837724" y="2971957"/>
            <a:ext cx="9571911" cy="615910"/>
          </a:xfrm>
          <a:prstGeom prst="rect">
            <a:avLst/>
          </a:prstGeom>
          <a:noFill/>
          <a:ln/>
        </p:spPr>
        <p:txBody>
          <a:bodyPr wrap="none" lIns="0" tIns="0" rIns="0" bIns="0" rtlCol="0" anchor="t"/>
          <a:lstStyle/>
          <a:p>
            <a:pPr marL="0" indent="0" algn="l">
              <a:lnSpc>
                <a:spcPts val="4850"/>
              </a:lnSpc>
              <a:buNone/>
            </a:pPr>
            <a:r>
              <a:rPr lang="en-US" sz="3850" dirty="0">
                <a:solidFill>
                  <a:srgbClr val="F98AC7"/>
                </a:solidFill>
                <a:latin typeface="Lora" pitchFamily="34" charset="0"/>
                <a:ea typeface="Lora" pitchFamily="34" charset="-122"/>
                <a:cs typeface="Lora" pitchFamily="34" charset="-120"/>
              </a:rPr>
              <a:t>Datasets: Product Sub-Category Table</a:t>
            </a:r>
            <a:endParaRPr lang="en-US" sz="3850" dirty="0"/>
          </a:p>
        </p:txBody>
      </p:sp>
      <p:pic>
        <p:nvPicPr>
          <p:cNvPr id="7" name="Picture 6">
            <a:extLst>
              <a:ext uri="{FF2B5EF4-FFF2-40B4-BE49-F238E27FC236}">
                <a16:creationId xmlns:a16="http://schemas.microsoft.com/office/drawing/2014/main" id="{4E70838B-7DB5-7E4B-43BE-26742BE6BCCB}"/>
              </a:ext>
            </a:extLst>
          </p:cNvPr>
          <p:cNvPicPr>
            <a:picLocks noChangeAspect="1"/>
          </p:cNvPicPr>
          <p:nvPr/>
        </p:nvPicPr>
        <p:blipFill>
          <a:blip r:embed="rId4"/>
          <a:stretch>
            <a:fillRect/>
          </a:stretch>
        </p:blipFill>
        <p:spPr>
          <a:xfrm>
            <a:off x="0" y="3587867"/>
            <a:ext cx="14630400" cy="4641733"/>
          </a:xfrm>
          <a:prstGeom prst="rect">
            <a:avLst/>
          </a:prstGeom>
        </p:spPr>
      </p:pic>
    </p:spTree>
    <p:extLst>
      <p:ext uri="{BB962C8B-B14F-4D97-AF65-F5344CB8AC3E}">
        <p14:creationId xmlns:p14="http://schemas.microsoft.com/office/powerpoint/2010/main" val="3724504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4968A-DE71-20CE-7E8D-A08EE0CE2B9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C28B96D-D5AC-859E-A20A-86FE0CA037DD}"/>
              </a:ext>
            </a:extLst>
          </p:cNvPr>
          <p:cNvSpPr/>
          <p:nvPr/>
        </p:nvSpPr>
        <p:spPr>
          <a:xfrm>
            <a:off x="837724" y="292604"/>
            <a:ext cx="9571911" cy="615910"/>
          </a:xfrm>
          <a:prstGeom prst="rect">
            <a:avLst/>
          </a:prstGeom>
          <a:noFill/>
          <a:ln/>
        </p:spPr>
        <p:txBody>
          <a:bodyPr wrap="none" lIns="0" tIns="0" rIns="0" bIns="0" rtlCol="0" anchor="t"/>
          <a:lstStyle/>
          <a:p>
            <a:pPr marL="0" indent="0" algn="l">
              <a:lnSpc>
                <a:spcPts val="4850"/>
              </a:lnSpc>
              <a:buNone/>
            </a:pPr>
            <a:r>
              <a:rPr lang="en-US" sz="3850" dirty="0">
                <a:solidFill>
                  <a:srgbClr val="F98AC7"/>
                </a:solidFill>
                <a:latin typeface="Lora" pitchFamily="34" charset="0"/>
                <a:ea typeface="Lora" pitchFamily="34" charset="-122"/>
                <a:cs typeface="Lora" pitchFamily="34" charset="-120"/>
              </a:rPr>
              <a:t>Datasets: Product Table</a:t>
            </a:r>
            <a:endParaRPr lang="en-US" sz="3850" dirty="0"/>
          </a:p>
        </p:txBody>
      </p:sp>
      <p:pic>
        <p:nvPicPr>
          <p:cNvPr id="4" name="Picture 3">
            <a:extLst>
              <a:ext uri="{FF2B5EF4-FFF2-40B4-BE49-F238E27FC236}">
                <a16:creationId xmlns:a16="http://schemas.microsoft.com/office/drawing/2014/main" id="{E54581E9-9C96-0D7A-D004-B43618AFE445}"/>
              </a:ext>
            </a:extLst>
          </p:cNvPr>
          <p:cNvPicPr>
            <a:picLocks noChangeAspect="1"/>
          </p:cNvPicPr>
          <p:nvPr/>
        </p:nvPicPr>
        <p:blipFill>
          <a:blip r:embed="rId3"/>
          <a:stretch>
            <a:fillRect/>
          </a:stretch>
        </p:blipFill>
        <p:spPr>
          <a:xfrm>
            <a:off x="0" y="1100294"/>
            <a:ext cx="14630400" cy="7129306"/>
          </a:xfrm>
          <a:prstGeom prst="rect">
            <a:avLst/>
          </a:prstGeom>
        </p:spPr>
      </p:pic>
    </p:spTree>
    <p:extLst>
      <p:ext uri="{BB962C8B-B14F-4D97-AF65-F5344CB8AC3E}">
        <p14:creationId xmlns:p14="http://schemas.microsoft.com/office/powerpoint/2010/main" val="3711810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34295-D013-D7D8-83E1-95796CE2914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C308C99-EE28-4DC1-D594-9D93642A2892}"/>
              </a:ext>
            </a:extLst>
          </p:cNvPr>
          <p:cNvSpPr/>
          <p:nvPr/>
        </p:nvSpPr>
        <p:spPr>
          <a:xfrm>
            <a:off x="837724" y="292604"/>
            <a:ext cx="9571911" cy="615910"/>
          </a:xfrm>
          <a:prstGeom prst="rect">
            <a:avLst/>
          </a:prstGeom>
          <a:noFill/>
          <a:ln/>
        </p:spPr>
        <p:txBody>
          <a:bodyPr wrap="none" lIns="0" tIns="0" rIns="0" bIns="0" rtlCol="0" anchor="t"/>
          <a:lstStyle/>
          <a:p>
            <a:pPr marL="0" indent="0" algn="l">
              <a:lnSpc>
                <a:spcPts val="4850"/>
              </a:lnSpc>
              <a:buNone/>
            </a:pPr>
            <a:r>
              <a:rPr lang="en-US" sz="3850" dirty="0">
                <a:solidFill>
                  <a:srgbClr val="F98AC7"/>
                </a:solidFill>
                <a:latin typeface="Lora" pitchFamily="34" charset="0"/>
                <a:ea typeface="Lora" pitchFamily="34" charset="-122"/>
                <a:cs typeface="Lora" pitchFamily="34" charset="-120"/>
              </a:rPr>
              <a:t>Datasets: Order Return Table</a:t>
            </a:r>
            <a:endParaRPr lang="en-US" sz="3850" dirty="0"/>
          </a:p>
        </p:txBody>
      </p:sp>
      <p:pic>
        <p:nvPicPr>
          <p:cNvPr id="5" name="Picture 4">
            <a:extLst>
              <a:ext uri="{FF2B5EF4-FFF2-40B4-BE49-F238E27FC236}">
                <a16:creationId xmlns:a16="http://schemas.microsoft.com/office/drawing/2014/main" id="{B7403877-95EF-1241-0A0C-A1DC1F53421F}"/>
              </a:ext>
            </a:extLst>
          </p:cNvPr>
          <p:cNvPicPr>
            <a:picLocks noChangeAspect="1"/>
          </p:cNvPicPr>
          <p:nvPr/>
        </p:nvPicPr>
        <p:blipFill>
          <a:blip r:embed="rId3"/>
          <a:stretch>
            <a:fillRect/>
          </a:stretch>
        </p:blipFill>
        <p:spPr>
          <a:xfrm>
            <a:off x="0" y="1094379"/>
            <a:ext cx="14630400" cy="7135221"/>
          </a:xfrm>
          <a:prstGeom prst="rect">
            <a:avLst/>
          </a:prstGeom>
        </p:spPr>
      </p:pic>
    </p:spTree>
    <p:extLst>
      <p:ext uri="{BB962C8B-B14F-4D97-AF65-F5344CB8AC3E}">
        <p14:creationId xmlns:p14="http://schemas.microsoft.com/office/powerpoint/2010/main" val="1701533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3E645-4AA4-29BF-4CB4-DAE1A178D82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99E07D6-362F-79A0-440C-E946D319117A}"/>
              </a:ext>
            </a:extLst>
          </p:cNvPr>
          <p:cNvSpPr/>
          <p:nvPr/>
        </p:nvSpPr>
        <p:spPr>
          <a:xfrm>
            <a:off x="837724" y="292604"/>
            <a:ext cx="9571911" cy="615910"/>
          </a:xfrm>
          <a:prstGeom prst="rect">
            <a:avLst/>
          </a:prstGeom>
          <a:noFill/>
          <a:ln/>
        </p:spPr>
        <p:txBody>
          <a:bodyPr wrap="none" lIns="0" tIns="0" rIns="0" bIns="0" rtlCol="0" anchor="t"/>
          <a:lstStyle/>
          <a:p>
            <a:pPr marL="0" indent="0" algn="l">
              <a:lnSpc>
                <a:spcPts val="4850"/>
              </a:lnSpc>
              <a:buNone/>
            </a:pPr>
            <a:r>
              <a:rPr lang="en-US" sz="3850" dirty="0">
                <a:solidFill>
                  <a:srgbClr val="F98AC7"/>
                </a:solidFill>
                <a:latin typeface="Lora" pitchFamily="34" charset="0"/>
                <a:ea typeface="Lora" pitchFamily="34" charset="-122"/>
                <a:cs typeface="Lora" pitchFamily="34" charset="-120"/>
              </a:rPr>
              <a:t>Datasets: Territory Table</a:t>
            </a:r>
            <a:endParaRPr lang="en-US" sz="3850" dirty="0"/>
          </a:p>
        </p:txBody>
      </p:sp>
      <p:pic>
        <p:nvPicPr>
          <p:cNvPr id="4" name="Picture 3">
            <a:extLst>
              <a:ext uri="{FF2B5EF4-FFF2-40B4-BE49-F238E27FC236}">
                <a16:creationId xmlns:a16="http://schemas.microsoft.com/office/drawing/2014/main" id="{5EB92C61-FFFB-9320-31BC-BECCB46E104B}"/>
              </a:ext>
            </a:extLst>
          </p:cNvPr>
          <p:cNvPicPr>
            <a:picLocks noChangeAspect="1"/>
          </p:cNvPicPr>
          <p:nvPr/>
        </p:nvPicPr>
        <p:blipFill>
          <a:blip r:embed="rId3"/>
          <a:stretch>
            <a:fillRect/>
          </a:stretch>
        </p:blipFill>
        <p:spPr>
          <a:xfrm>
            <a:off x="0" y="1122326"/>
            <a:ext cx="14630400" cy="7107273"/>
          </a:xfrm>
          <a:prstGeom prst="rect">
            <a:avLst/>
          </a:prstGeom>
        </p:spPr>
      </p:pic>
    </p:spTree>
    <p:extLst>
      <p:ext uri="{BB962C8B-B14F-4D97-AF65-F5344CB8AC3E}">
        <p14:creationId xmlns:p14="http://schemas.microsoft.com/office/powerpoint/2010/main" val="1700817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40344-CE27-8E5D-FD2E-F3687DBFC04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D570387-A697-204C-B60F-D3C025030605}"/>
              </a:ext>
            </a:extLst>
          </p:cNvPr>
          <p:cNvSpPr/>
          <p:nvPr/>
        </p:nvSpPr>
        <p:spPr>
          <a:xfrm>
            <a:off x="837724" y="292604"/>
            <a:ext cx="9571911" cy="615910"/>
          </a:xfrm>
          <a:prstGeom prst="rect">
            <a:avLst/>
          </a:prstGeom>
          <a:noFill/>
          <a:ln/>
        </p:spPr>
        <p:txBody>
          <a:bodyPr wrap="none" lIns="0" tIns="0" rIns="0" bIns="0" rtlCol="0" anchor="t"/>
          <a:lstStyle/>
          <a:p>
            <a:pPr marL="0" indent="0" algn="l">
              <a:lnSpc>
                <a:spcPts val="4850"/>
              </a:lnSpc>
              <a:buNone/>
            </a:pPr>
            <a:r>
              <a:rPr lang="en-US" sz="3850" dirty="0">
                <a:solidFill>
                  <a:srgbClr val="F98AC7"/>
                </a:solidFill>
                <a:latin typeface="Lora" pitchFamily="34" charset="0"/>
                <a:ea typeface="Lora" pitchFamily="34" charset="-122"/>
                <a:cs typeface="Lora" pitchFamily="34" charset="-120"/>
              </a:rPr>
              <a:t>Datasets: Orders Table</a:t>
            </a:r>
            <a:endParaRPr lang="en-US" sz="3850" dirty="0"/>
          </a:p>
        </p:txBody>
      </p:sp>
      <p:pic>
        <p:nvPicPr>
          <p:cNvPr id="5" name="Picture 4">
            <a:extLst>
              <a:ext uri="{FF2B5EF4-FFF2-40B4-BE49-F238E27FC236}">
                <a16:creationId xmlns:a16="http://schemas.microsoft.com/office/drawing/2014/main" id="{75F02507-FCA0-B7B8-EBAE-A68D8C14DDBC}"/>
              </a:ext>
            </a:extLst>
          </p:cNvPr>
          <p:cNvPicPr>
            <a:picLocks noChangeAspect="1"/>
          </p:cNvPicPr>
          <p:nvPr/>
        </p:nvPicPr>
        <p:blipFill>
          <a:blip r:embed="rId3"/>
          <a:stretch>
            <a:fillRect/>
          </a:stretch>
        </p:blipFill>
        <p:spPr>
          <a:xfrm>
            <a:off x="0" y="1113432"/>
            <a:ext cx="14630400" cy="7116168"/>
          </a:xfrm>
          <a:prstGeom prst="rect">
            <a:avLst/>
          </a:prstGeom>
        </p:spPr>
      </p:pic>
    </p:spTree>
    <p:extLst>
      <p:ext uri="{BB962C8B-B14F-4D97-AF65-F5344CB8AC3E}">
        <p14:creationId xmlns:p14="http://schemas.microsoft.com/office/powerpoint/2010/main" val="3700976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5507D-6FD9-D129-9340-1AA5FC9AA22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A27F755-D016-95F0-9B4C-E8B01CEEE91E}"/>
              </a:ext>
            </a:extLst>
          </p:cNvPr>
          <p:cNvPicPr>
            <a:picLocks noChangeAspect="1"/>
          </p:cNvPicPr>
          <p:nvPr/>
        </p:nvPicPr>
        <p:blipFill>
          <a:blip r:embed="rId3"/>
          <a:stretch>
            <a:fillRect/>
          </a:stretch>
        </p:blipFill>
        <p:spPr>
          <a:xfrm>
            <a:off x="0" y="20929"/>
            <a:ext cx="14630400" cy="8187742"/>
          </a:xfrm>
          <a:prstGeom prst="rect">
            <a:avLst/>
          </a:prstGeom>
        </p:spPr>
      </p:pic>
    </p:spTree>
    <p:extLst>
      <p:ext uri="{BB962C8B-B14F-4D97-AF65-F5344CB8AC3E}">
        <p14:creationId xmlns:p14="http://schemas.microsoft.com/office/powerpoint/2010/main" val="8622028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TotalTime>
  <Words>2273</Words>
  <Application>Microsoft Office PowerPoint</Application>
  <PresentationFormat>Custom</PresentationFormat>
  <Paragraphs>233</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Source Sans 3</vt:lpstr>
      <vt:lpstr>Arial</vt:lpstr>
      <vt:lpstr>Edwardian Script ITC</vt:lpstr>
      <vt:lpstr>Lora Light</vt:lpstr>
      <vt:lpstr>Lora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Dhiman Chakraborty</cp:lastModifiedBy>
  <cp:revision>2</cp:revision>
  <dcterms:created xsi:type="dcterms:W3CDTF">2026-02-09T07:50:13Z</dcterms:created>
  <dcterms:modified xsi:type="dcterms:W3CDTF">2026-02-09T09:30:45Z</dcterms:modified>
</cp:coreProperties>
</file>